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7" r:id="rId2"/>
    <p:sldId id="269" r:id="rId3"/>
    <p:sldId id="268" r:id="rId4"/>
    <p:sldId id="273" r:id="rId5"/>
    <p:sldId id="272" r:id="rId6"/>
    <p:sldId id="277" r:id="rId7"/>
    <p:sldId id="276" r:id="rId8"/>
    <p:sldId id="258" r:id="rId9"/>
    <p:sldId id="261" r:id="rId10"/>
    <p:sldId id="274" r:id="rId11"/>
    <p:sldId id="263" r:id="rId12"/>
    <p:sldId id="278" r:id="rId13"/>
    <p:sldId id="279" r:id="rId14"/>
    <p:sldId id="275" r:id="rId15"/>
    <p:sldId id="265" r:id="rId16"/>
    <p:sldId id="266" r:id="rId17"/>
    <p:sldId id="280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276" y="-8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9E4D6-5D8D-4EF6-AEEC-DFD1D8BC8A94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2A027-D185-44EA-96E9-5ED31FCB1F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07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2A027-D185-44EA-96E9-5ED31FCB1F4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258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2A027-D185-44EA-96E9-5ED31FCB1F4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848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42F7-FC5D-43F3-A01F-A9A1EE1B8CF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EAF3-D155-46A0-B9EE-0654B9C5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51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42F7-FC5D-43F3-A01F-A9A1EE1B8CF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EAF3-D155-46A0-B9EE-0654B9C5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244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42F7-FC5D-43F3-A01F-A9A1EE1B8CF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EAF3-D155-46A0-B9EE-0654B9C5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772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978" y="365295"/>
            <a:ext cx="7886045" cy="1326177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148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231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 smtClean="0"/>
              <a:t>Click here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17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9962"/>
            <a:ext cx="7772400" cy="8175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7520" y="1639790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31541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 smtClean="0"/>
              <a:t>First </a:t>
            </a:r>
            <a:r>
              <a:rPr lang="en-US" dirty="0" err="1" smtClean="0"/>
              <a:t>Lastname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46223" y="1639790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270244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 smtClean="0"/>
              <a:t>First </a:t>
            </a:r>
            <a:r>
              <a:rPr lang="en-US" dirty="0" err="1" smtClean="0"/>
              <a:t>Lastname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84926" y="1639789"/>
            <a:ext cx="1380744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108947" y="3256993"/>
            <a:ext cx="2532703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 smtClean="0"/>
              <a:t>First </a:t>
            </a:r>
            <a:r>
              <a:rPr lang="en-US" dirty="0" err="1" smtClean="0"/>
              <a:t>Lastname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85800" y="933450"/>
            <a:ext cx="77724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 smtClean="0"/>
              <a:t>Click here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98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795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42F7-FC5D-43F3-A01F-A9A1EE1B8CF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EAF3-D155-46A0-B9EE-0654B9C5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19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42F7-FC5D-43F3-A01F-A9A1EE1B8CF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EAF3-D155-46A0-B9EE-0654B9C5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10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42F7-FC5D-43F3-A01F-A9A1EE1B8CF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EAF3-D155-46A0-B9EE-0654B9C5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62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42F7-FC5D-43F3-A01F-A9A1EE1B8CF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EAF3-D155-46A0-B9EE-0654B9C5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049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42F7-FC5D-43F3-A01F-A9A1EE1B8CF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EAF3-D155-46A0-B9EE-0654B9C5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88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42F7-FC5D-43F3-A01F-A9A1EE1B8CF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EAF3-D155-46A0-B9EE-0654B9C5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930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42F7-FC5D-43F3-A01F-A9A1EE1B8CF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EAF3-D155-46A0-B9EE-0654B9C5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97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42F7-FC5D-43F3-A01F-A9A1EE1B8CF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DEAF3-D155-46A0-B9EE-0654B9C5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8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A42F7-FC5D-43F3-A01F-A9A1EE1B8CFB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DEAF3-D155-46A0-B9EE-0654B9C5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8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62"/>
          <p:cNvSpPr>
            <a:spLocks noChangeArrowheads="1"/>
          </p:cNvSpPr>
          <p:nvPr/>
        </p:nvSpPr>
        <p:spPr bwMode="auto">
          <a:xfrm>
            <a:off x="1943766" y="2527200"/>
            <a:ext cx="272605" cy="278468"/>
          </a:xfrm>
          <a:prstGeom prst="ellipse">
            <a:avLst/>
          </a:prstGeom>
          <a:noFill/>
          <a:ln w="190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Freeform 63"/>
          <p:cNvSpPr>
            <a:spLocks/>
          </p:cNvSpPr>
          <p:nvPr/>
        </p:nvSpPr>
        <p:spPr bwMode="auto">
          <a:xfrm>
            <a:off x="1691680" y="2876017"/>
            <a:ext cx="785569" cy="1257498"/>
          </a:xfrm>
          <a:custGeom>
            <a:avLst/>
            <a:gdLst>
              <a:gd name="T0" fmla="*/ 56 w 112"/>
              <a:gd name="T1" fmla="*/ 0 h 179"/>
              <a:gd name="T2" fmla="*/ 23 w 112"/>
              <a:gd name="T3" fmla="*/ 12 h 179"/>
              <a:gd name="T4" fmla="*/ 0 w 112"/>
              <a:gd name="T5" fmla="*/ 79 h 179"/>
              <a:gd name="T6" fmla="*/ 5 w 112"/>
              <a:gd name="T7" fmla="*/ 86 h 179"/>
              <a:gd name="T8" fmla="*/ 13 w 112"/>
              <a:gd name="T9" fmla="*/ 83 h 179"/>
              <a:gd name="T10" fmla="*/ 33 w 112"/>
              <a:gd name="T11" fmla="*/ 38 h 179"/>
              <a:gd name="T12" fmla="*/ 30 w 112"/>
              <a:gd name="T13" fmla="*/ 172 h 179"/>
              <a:gd name="T14" fmla="*/ 38 w 112"/>
              <a:gd name="T15" fmla="*/ 179 h 179"/>
              <a:gd name="T16" fmla="*/ 46 w 112"/>
              <a:gd name="T17" fmla="*/ 172 h 179"/>
              <a:gd name="T18" fmla="*/ 56 w 112"/>
              <a:gd name="T19" fmla="*/ 93 h 179"/>
              <a:gd name="T20" fmla="*/ 65 w 112"/>
              <a:gd name="T21" fmla="*/ 172 h 179"/>
              <a:gd name="T22" fmla="*/ 73 w 112"/>
              <a:gd name="T23" fmla="*/ 179 h 179"/>
              <a:gd name="T24" fmla="*/ 81 w 112"/>
              <a:gd name="T25" fmla="*/ 172 h 179"/>
              <a:gd name="T26" fmla="*/ 78 w 112"/>
              <a:gd name="T27" fmla="*/ 38 h 179"/>
              <a:gd name="T28" fmla="*/ 99 w 112"/>
              <a:gd name="T29" fmla="*/ 83 h 179"/>
              <a:gd name="T30" fmla="*/ 106 w 112"/>
              <a:gd name="T31" fmla="*/ 86 h 179"/>
              <a:gd name="T32" fmla="*/ 111 w 112"/>
              <a:gd name="T33" fmla="*/ 79 h 179"/>
              <a:gd name="T34" fmla="*/ 88 w 112"/>
              <a:gd name="T35" fmla="*/ 12 h 179"/>
              <a:gd name="T36" fmla="*/ 56 w 112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2" h="179">
                <a:moveTo>
                  <a:pt x="56" y="0"/>
                </a:moveTo>
                <a:cubicBezTo>
                  <a:pt x="36" y="0"/>
                  <a:pt x="27" y="4"/>
                  <a:pt x="23" y="12"/>
                </a:cubicBezTo>
                <a:cubicBezTo>
                  <a:pt x="19" y="20"/>
                  <a:pt x="0" y="79"/>
                  <a:pt x="0" y="79"/>
                </a:cubicBezTo>
                <a:cubicBezTo>
                  <a:pt x="0" y="82"/>
                  <a:pt x="2" y="85"/>
                  <a:pt x="5" y="86"/>
                </a:cubicBezTo>
                <a:cubicBezTo>
                  <a:pt x="8" y="87"/>
                  <a:pt x="11" y="86"/>
                  <a:pt x="13" y="83"/>
                </a:cubicBezTo>
                <a:cubicBezTo>
                  <a:pt x="33" y="38"/>
                  <a:pt x="33" y="38"/>
                  <a:pt x="33" y="38"/>
                </a:cubicBezTo>
                <a:cubicBezTo>
                  <a:pt x="33" y="38"/>
                  <a:pt x="30" y="172"/>
                  <a:pt x="30" y="172"/>
                </a:cubicBezTo>
                <a:cubicBezTo>
                  <a:pt x="30" y="176"/>
                  <a:pt x="34" y="179"/>
                  <a:pt x="38" y="179"/>
                </a:cubicBezTo>
                <a:cubicBezTo>
                  <a:pt x="42" y="179"/>
                  <a:pt x="46" y="176"/>
                  <a:pt x="46" y="172"/>
                </a:cubicBezTo>
                <a:cubicBezTo>
                  <a:pt x="56" y="93"/>
                  <a:pt x="56" y="93"/>
                  <a:pt x="56" y="93"/>
                </a:cubicBezTo>
                <a:cubicBezTo>
                  <a:pt x="65" y="172"/>
                  <a:pt x="65" y="172"/>
                  <a:pt x="65" y="172"/>
                </a:cubicBezTo>
                <a:cubicBezTo>
                  <a:pt x="65" y="176"/>
                  <a:pt x="69" y="179"/>
                  <a:pt x="73" y="179"/>
                </a:cubicBezTo>
                <a:cubicBezTo>
                  <a:pt x="77" y="179"/>
                  <a:pt x="81" y="176"/>
                  <a:pt x="81" y="172"/>
                </a:cubicBezTo>
                <a:cubicBezTo>
                  <a:pt x="81" y="172"/>
                  <a:pt x="78" y="38"/>
                  <a:pt x="78" y="38"/>
                </a:cubicBezTo>
                <a:cubicBezTo>
                  <a:pt x="99" y="83"/>
                  <a:pt x="99" y="83"/>
                  <a:pt x="99" y="83"/>
                </a:cubicBezTo>
                <a:cubicBezTo>
                  <a:pt x="100" y="86"/>
                  <a:pt x="103" y="87"/>
                  <a:pt x="106" y="86"/>
                </a:cubicBezTo>
                <a:cubicBezTo>
                  <a:pt x="110" y="85"/>
                  <a:pt x="112" y="82"/>
                  <a:pt x="111" y="79"/>
                </a:cubicBezTo>
                <a:cubicBezTo>
                  <a:pt x="111" y="79"/>
                  <a:pt x="92" y="20"/>
                  <a:pt x="88" y="12"/>
                </a:cubicBezTo>
                <a:cubicBezTo>
                  <a:pt x="84" y="4"/>
                  <a:pt x="75" y="0"/>
                  <a:pt x="56" y="0"/>
                </a:cubicBezTo>
                <a:close/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Oval 64"/>
          <p:cNvSpPr>
            <a:spLocks noChangeArrowheads="1"/>
          </p:cNvSpPr>
          <p:nvPr/>
        </p:nvSpPr>
        <p:spPr bwMode="auto">
          <a:xfrm>
            <a:off x="2805547" y="2533062"/>
            <a:ext cx="281398" cy="272605"/>
          </a:xfrm>
          <a:prstGeom prst="ellipse">
            <a:avLst/>
          </a:prstGeom>
          <a:noFill/>
          <a:ln w="190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Freeform 65"/>
          <p:cNvSpPr>
            <a:spLocks/>
          </p:cNvSpPr>
          <p:nvPr/>
        </p:nvSpPr>
        <p:spPr bwMode="auto">
          <a:xfrm>
            <a:off x="2553461" y="2876017"/>
            <a:ext cx="785569" cy="1257498"/>
          </a:xfrm>
          <a:custGeom>
            <a:avLst/>
            <a:gdLst>
              <a:gd name="T0" fmla="*/ 111 w 112"/>
              <a:gd name="T1" fmla="*/ 79 h 179"/>
              <a:gd name="T2" fmla="*/ 89 w 112"/>
              <a:gd name="T3" fmla="*/ 12 h 179"/>
              <a:gd name="T4" fmla="*/ 56 w 112"/>
              <a:gd name="T5" fmla="*/ 0 h 179"/>
              <a:gd name="T6" fmla="*/ 24 w 112"/>
              <a:gd name="T7" fmla="*/ 12 h 179"/>
              <a:gd name="T8" fmla="*/ 1 w 112"/>
              <a:gd name="T9" fmla="*/ 79 h 179"/>
              <a:gd name="T10" fmla="*/ 5 w 112"/>
              <a:gd name="T11" fmla="*/ 86 h 179"/>
              <a:gd name="T12" fmla="*/ 13 w 112"/>
              <a:gd name="T13" fmla="*/ 83 h 179"/>
              <a:gd name="T14" fmla="*/ 32 w 112"/>
              <a:gd name="T15" fmla="*/ 38 h 179"/>
              <a:gd name="T16" fmla="*/ 19 w 112"/>
              <a:gd name="T17" fmla="*/ 118 h 179"/>
              <a:gd name="T18" fmla="*/ 32 w 112"/>
              <a:gd name="T19" fmla="*/ 118 h 179"/>
              <a:gd name="T20" fmla="*/ 30 w 112"/>
              <a:gd name="T21" fmla="*/ 172 h 179"/>
              <a:gd name="T22" fmla="*/ 38 w 112"/>
              <a:gd name="T23" fmla="*/ 179 h 179"/>
              <a:gd name="T24" fmla="*/ 47 w 112"/>
              <a:gd name="T25" fmla="*/ 172 h 179"/>
              <a:gd name="T26" fmla="*/ 53 w 112"/>
              <a:gd name="T27" fmla="*/ 118 h 179"/>
              <a:gd name="T28" fmla="*/ 59 w 112"/>
              <a:gd name="T29" fmla="*/ 118 h 179"/>
              <a:gd name="T30" fmla="*/ 65 w 112"/>
              <a:gd name="T31" fmla="*/ 172 h 179"/>
              <a:gd name="T32" fmla="*/ 74 w 112"/>
              <a:gd name="T33" fmla="*/ 179 h 179"/>
              <a:gd name="T34" fmla="*/ 82 w 112"/>
              <a:gd name="T35" fmla="*/ 172 h 179"/>
              <a:gd name="T36" fmla="*/ 80 w 112"/>
              <a:gd name="T37" fmla="*/ 118 h 179"/>
              <a:gd name="T38" fmla="*/ 93 w 112"/>
              <a:gd name="T39" fmla="*/ 118 h 179"/>
              <a:gd name="T40" fmla="*/ 80 w 112"/>
              <a:gd name="T41" fmla="*/ 38 h 179"/>
              <a:gd name="T42" fmla="*/ 99 w 112"/>
              <a:gd name="T43" fmla="*/ 83 h 179"/>
              <a:gd name="T44" fmla="*/ 107 w 112"/>
              <a:gd name="T45" fmla="*/ 86 h 179"/>
              <a:gd name="T46" fmla="*/ 111 w 112"/>
              <a:gd name="T47" fmla="*/ 79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2" h="179">
                <a:moveTo>
                  <a:pt x="111" y="79"/>
                </a:moveTo>
                <a:cubicBezTo>
                  <a:pt x="111" y="79"/>
                  <a:pt x="92" y="20"/>
                  <a:pt x="89" y="12"/>
                </a:cubicBezTo>
                <a:cubicBezTo>
                  <a:pt x="84" y="4"/>
                  <a:pt x="76" y="0"/>
                  <a:pt x="56" y="0"/>
                </a:cubicBezTo>
                <a:cubicBezTo>
                  <a:pt x="37" y="0"/>
                  <a:pt x="28" y="4"/>
                  <a:pt x="24" y="12"/>
                </a:cubicBezTo>
                <a:cubicBezTo>
                  <a:pt x="20" y="20"/>
                  <a:pt x="1" y="79"/>
                  <a:pt x="1" y="79"/>
                </a:cubicBezTo>
                <a:cubicBezTo>
                  <a:pt x="0" y="82"/>
                  <a:pt x="2" y="85"/>
                  <a:pt x="5" y="86"/>
                </a:cubicBezTo>
                <a:cubicBezTo>
                  <a:pt x="8" y="87"/>
                  <a:pt x="12" y="86"/>
                  <a:pt x="13" y="83"/>
                </a:cubicBezTo>
                <a:cubicBezTo>
                  <a:pt x="32" y="38"/>
                  <a:pt x="32" y="38"/>
                  <a:pt x="32" y="38"/>
                </a:cubicBezTo>
                <a:cubicBezTo>
                  <a:pt x="19" y="118"/>
                  <a:pt x="19" y="118"/>
                  <a:pt x="19" y="118"/>
                </a:cubicBezTo>
                <a:cubicBezTo>
                  <a:pt x="32" y="118"/>
                  <a:pt x="32" y="118"/>
                  <a:pt x="32" y="118"/>
                </a:cubicBezTo>
                <a:cubicBezTo>
                  <a:pt x="32" y="118"/>
                  <a:pt x="30" y="172"/>
                  <a:pt x="30" y="172"/>
                </a:cubicBezTo>
                <a:cubicBezTo>
                  <a:pt x="31" y="176"/>
                  <a:pt x="34" y="179"/>
                  <a:pt x="38" y="179"/>
                </a:cubicBezTo>
                <a:cubicBezTo>
                  <a:pt x="43" y="179"/>
                  <a:pt x="46" y="176"/>
                  <a:pt x="47" y="172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9" y="118"/>
                  <a:pt x="59" y="118"/>
                  <a:pt x="59" y="118"/>
                </a:cubicBezTo>
                <a:cubicBezTo>
                  <a:pt x="65" y="172"/>
                  <a:pt x="65" y="172"/>
                  <a:pt x="65" y="172"/>
                </a:cubicBezTo>
                <a:cubicBezTo>
                  <a:pt x="66" y="176"/>
                  <a:pt x="69" y="179"/>
                  <a:pt x="74" y="179"/>
                </a:cubicBezTo>
                <a:cubicBezTo>
                  <a:pt x="78" y="179"/>
                  <a:pt x="82" y="176"/>
                  <a:pt x="82" y="172"/>
                </a:cubicBezTo>
                <a:cubicBezTo>
                  <a:pt x="82" y="172"/>
                  <a:pt x="80" y="118"/>
                  <a:pt x="80" y="118"/>
                </a:cubicBezTo>
                <a:cubicBezTo>
                  <a:pt x="93" y="118"/>
                  <a:pt x="93" y="118"/>
                  <a:pt x="93" y="118"/>
                </a:cubicBezTo>
                <a:cubicBezTo>
                  <a:pt x="80" y="38"/>
                  <a:pt x="80" y="38"/>
                  <a:pt x="80" y="38"/>
                </a:cubicBezTo>
                <a:cubicBezTo>
                  <a:pt x="99" y="83"/>
                  <a:pt x="99" y="83"/>
                  <a:pt x="99" y="83"/>
                </a:cubicBezTo>
                <a:cubicBezTo>
                  <a:pt x="100" y="86"/>
                  <a:pt x="104" y="87"/>
                  <a:pt x="107" y="86"/>
                </a:cubicBezTo>
                <a:cubicBezTo>
                  <a:pt x="110" y="85"/>
                  <a:pt x="112" y="82"/>
                  <a:pt x="111" y="79"/>
                </a:cubicBezTo>
                <a:close/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5896" y="3646800"/>
            <a:ext cx="4752528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8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KoreanYNSJG1R" charset="-127"/>
              </a:rPr>
              <a:t>종합설계프로젝트</a:t>
            </a:r>
            <a:r>
              <a:rPr lang="en-US" altLang="ko-KR" sz="18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KoreanYNSJG1R" charset="-127"/>
              </a:rPr>
              <a:t>1</a:t>
            </a:r>
            <a:r>
              <a:rPr lang="ko-KR" altLang="en-US" sz="18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KoreanYNSJG1R" charset="-127"/>
              </a:rPr>
              <a:t> </a:t>
            </a:r>
            <a:r>
              <a:rPr lang="en-US" altLang="ko-KR" sz="18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KoreanYNSJG1R" charset="-127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KoreanYNSJG1R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KoreanYNSJG1R" charset="-127"/>
              </a:rPr>
              <a:t>9</a:t>
            </a:r>
            <a:r>
              <a:rPr lang="ko-KR" altLang="en-US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KoreanYNSJG1R" charset="-127"/>
              </a:rPr>
              <a:t>팀</a:t>
            </a:r>
            <a:endParaRPr lang="en-US" sz="1800" dirty="0" smtClean="0">
              <a:solidFill>
                <a:schemeClr val="bg1"/>
              </a:solidFill>
              <a:latin typeface="HY나무M" pitchFamily="18" charset="-127"/>
              <a:ea typeface="HY나무M" pitchFamily="18" charset="-127"/>
              <a:cs typeface="KoreanYNSJG1R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28000" y="2653200"/>
            <a:ext cx="1569660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KoreanYNSJG2R" charset="-127"/>
              </a:rPr>
              <a:t>친</a:t>
            </a:r>
            <a:r>
              <a:rPr lang="ko-KR" altLang="en-US" sz="5400" dirty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KoreanYNSJG2R" charset="-127"/>
              </a:rPr>
              <a:t>구</a:t>
            </a:r>
            <a:endParaRPr lang="en-US" sz="5400" dirty="0">
              <a:solidFill>
                <a:schemeClr val="bg1"/>
              </a:solidFill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172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7704" y="2828061"/>
            <a:ext cx="5031051" cy="6771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4400" spc="-15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KoreanYNSJG2R" charset="-127"/>
              </a:rPr>
              <a:t>프로젝트 내용</a:t>
            </a:r>
            <a:endParaRPr lang="en-US" sz="4400" spc="-150" dirty="0">
              <a:solidFill>
                <a:schemeClr val="bg1"/>
              </a:solidFill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55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6634060"/>
            <a:ext cx="9144000" cy="223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7" tIns="45738" rIns="91477" bIns="45738"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27" name="Picture 3" descr="C:\Users\User\Downloads\volkswagen-car-side-view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012" y="2813297"/>
            <a:ext cx="1311027" cy="1311027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ownloads\tax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874" y="2846147"/>
            <a:ext cx="1215827" cy="121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ownloads\sedan-car-mod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713" y="2735259"/>
            <a:ext cx="1448135" cy="1448135"/>
          </a:xfrm>
          <a:prstGeom prst="rect">
            <a:avLst/>
          </a:prstGeom>
          <a:noFill/>
          <a:scene3d>
            <a:camera prst="orthographicFront">
              <a:rot lat="0" lon="10799978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Downloads\delivery-tru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665" y="2880932"/>
            <a:ext cx="1156790" cy="115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User\Downloads\bug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19266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44"/>
          <p:cNvSpPr/>
          <p:nvPr/>
        </p:nvSpPr>
        <p:spPr>
          <a:xfrm flipH="1">
            <a:off x="526331" y="1243307"/>
            <a:ext cx="6853979" cy="156999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/>
          </a:p>
        </p:txBody>
      </p:sp>
      <p:sp>
        <p:nvSpPr>
          <p:cNvPr id="13" name="TextBox 12"/>
          <p:cNvSpPr txBox="1"/>
          <p:nvPr/>
        </p:nvSpPr>
        <p:spPr>
          <a:xfrm>
            <a:off x="600262" y="873975"/>
            <a:ext cx="7943475" cy="369332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en-US" altLang="ko-KR" sz="20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1. </a:t>
            </a:r>
            <a:r>
              <a:rPr lang="ko-KR" altLang="en-US" sz="20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돌발적인 리더 변경의 필요성 판정 기능</a:t>
            </a:r>
            <a:endParaRPr lang="en-US" altLang="ko-KR" sz="2000" dirty="0" smtClean="0"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  <p:sp>
        <p:nvSpPr>
          <p:cNvPr id="14" name="Freeform 45"/>
          <p:cNvSpPr/>
          <p:nvPr/>
        </p:nvSpPr>
        <p:spPr>
          <a:xfrm flipH="1" flipV="1">
            <a:off x="598339" y="4221088"/>
            <a:ext cx="6853981" cy="1584176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571549" y="5414340"/>
            <a:ext cx="5490610" cy="369332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en-US" altLang="ko-KR" sz="20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2.</a:t>
            </a:r>
            <a:r>
              <a:rPr lang="ko-KR" altLang="en-US" sz="20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새로운 </a:t>
            </a:r>
            <a:r>
              <a:rPr lang="ko-KR" altLang="en-US" sz="2000" dirty="0" err="1" smtClean="0">
                <a:latin typeface="HY나무M" pitchFamily="18" charset="-127"/>
                <a:ea typeface="HY나무M" pitchFamily="18" charset="-127"/>
                <a:cs typeface="KoreanYNSJG2R" charset="-127"/>
              </a:rPr>
              <a:t>커넥티드</a:t>
            </a:r>
            <a:r>
              <a:rPr lang="ko-KR" altLang="en-US" sz="20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 카 그룹 </a:t>
            </a:r>
            <a:r>
              <a:rPr lang="en-US" altLang="ko-KR" sz="20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leader </a:t>
            </a:r>
            <a:r>
              <a:rPr lang="ko-KR" altLang="en-US" sz="20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선정 기능</a:t>
            </a:r>
            <a:endParaRPr lang="en-US" altLang="ko-KR" sz="2000" dirty="0" smtClean="0"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  <p:cxnSp>
        <p:nvCxnSpPr>
          <p:cNvPr id="8" name="직선 연결선 7"/>
          <p:cNvCxnSpPr>
            <a:stCxn id="1031" idx="3"/>
            <a:endCxn id="1029" idx="1"/>
          </p:cNvCxnSpPr>
          <p:nvPr/>
        </p:nvCxnSpPr>
        <p:spPr>
          <a:xfrm>
            <a:off x="1187624" y="3459326"/>
            <a:ext cx="56808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1029" idx="3"/>
            <a:endCxn id="1027" idx="1"/>
          </p:cNvCxnSpPr>
          <p:nvPr/>
        </p:nvCxnSpPr>
        <p:spPr>
          <a:xfrm>
            <a:off x="3203848" y="3459327"/>
            <a:ext cx="417164" cy="94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1027" idx="3"/>
            <a:endCxn id="1030" idx="1"/>
          </p:cNvCxnSpPr>
          <p:nvPr/>
        </p:nvCxnSpPr>
        <p:spPr>
          <a:xfrm flipV="1">
            <a:off x="4932039" y="3459327"/>
            <a:ext cx="604626" cy="9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1030" idx="3"/>
            <a:endCxn id="1028" idx="1"/>
          </p:cNvCxnSpPr>
          <p:nvPr/>
        </p:nvCxnSpPr>
        <p:spPr>
          <a:xfrm flipV="1">
            <a:off x="6693455" y="3454061"/>
            <a:ext cx="594419" cy="5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7031691" y="2620267"/>
            <a:ext cx="1728192" cy="1728192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-1" y="0"/>
            <a:ext cx="9144000" cy="223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7" tIns="45738" rIns="91477" bIns="45738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white">
          <a:xfrm>
            <a:off x="3028941" y="6356118"/>
            <a:ext cx="3086119" cy="36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77" tIns="45738" rIns="91477" bIns="45738" anchor="ctr"/>
          <a:lstStyle/>
          <a:p>
            <a:pPr algn="ctr" defTabSz="898884"/>
            <a:r>
              <a:rPr lang="en-US" altLang="ko-KR" dirty="0" smtClean="0">
                <a:solidFill>
                  <a:srgbClr val="8C8C8C"/>
                </a:solidFill>
                <a:latin typeface="Calibri" pitchFamily="34" charset="0"/>
              </a:rPr>
              <a:t>Team</a:t>
            </a:r>
            <a:r>
              <a:rPr lang="ko-KR" altLang="en-US" dirty="0">
                <a:solidFill>
                  <a:srgbClr val="8C8C8C"/>
                </a:solidFill>
                <a:latin typeface="Calibri" pitchFamily="34" charset="0"/>
              </a:rPr>
              <a:t> </a:t>
            </a:r>
            <a:r>
              <a:rPr lang="ko-KR" altLang="en-US" dirty="0" smtClean="0">
                <a:solidFill>
                  <a:srgbClr val="8C8C8C"/>
                </a:solidFill>
                <a:latin typeface="Calibri" pitchFamily="34" charset="0"/>
              </a:rPr>
              <a:t>친구</a:t>
            </a:r>
            <a:endParaRPr lang="en-US" altLang="ko-KR" dirty="0">
              <a:solidFill>
                <a:srgbClr val="8C8C8C"/>
              </a:solidFill>
              <a:latin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56617" y="2228931"/>
            <a:ext cx="1140831" cy="369332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67"/>
              </a:spcBef>
            </a:pPr>
            <a:r>
              <a:rPr lang="en-US" altLang="ko-KR" sz="20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Leader</a:t>
            </a:r>
            <a:endParaRPr lang="en-US" altLang="ko-KR" sz="2000" dirty="0" smtClean="0"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9780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4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>
            <a:spLocks noGrp="1"/>
          </p:cNvSpPr>
          <p:nvPr>
            <p:ph type="title"/>
          </p:nvPr>
        </p:nvSpPr>
        <p:spPr>
          <a:xfrm>
            <a:off x="447480" y="1052736"/>
            <a:ext cx="7886044" cy="132617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en-US" altLang="ko-KR" sz="32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1. </a:t>
            </a:r>
            <a:r>
              <a:rPr lang="ko-KR" altLang="en-US" sz="32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돌발적인 리더 변경의 필요성 판정 기능</a:t>
            </a:r>
            <a:endParaRPr lang="en-US" altLang="ko-KR" sz="3200" dirty="0" smtClean="0"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9144000" cy="244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7" tIns="45738" rIns="91477" bIns="45738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634060"/>
            <a:ext cx="9144000" cy="223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7" tIns="45738" rIns="91477" bIns="45738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67544" y="2852936"/>
            <a:ext cx="8208912" cy="3125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 fontAlgn="base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4000" dirty="0" smtClean="0">
                <a:latin typeface="HY나무M" pitchFamily="18" charset="-127"/>
                <a:ea typeface="HY나무M" pitchFamily="18" charset="-127"/>
              </a:rPr>
              <a:t>차량 </a:t>
            </a:r>
            <a:r>
              <a:rPr lang="ko-KR" altLang="en-US" sz="4000" dirty="0">
                <a:latin typeface="HY나무M" pitchFamily="18" charset="-127"/>
                <a:ea typeface="HY나무M" pitchFamily="18" charset="-127"/>
              </a:rPr>
              <a:t>인프라 간 </a:t>
            </a:r>
            <a:r>
              <a:rPr lang="en-US" altLang="ko-KR" sz="4000" dirty="0">
                <a:latin typeface="HY나무M" pitchFamily="18" charset="-127"/>
                <a:ea typeface="HY나무M" pitchFamily="18" charset="-127"/>
              </a:rPr>
              <a:t>V2I(vehicle to Infrastructure) </a:t>
            </a:r>
            <a:r>
              <a:rPr lang="ko-KR" altLang="en-US" sz="4000" dirty="0">
                <a:latin typeface="HY나무M" pitchFamily="18" charset="-127"/>
                <a:ea typeface="HY나무M" pitchFamily="18" charset="-127"/>
              </a:rPr>
              <a:t>통신을 활용하여 그룹 리더의 변경이 필요한 상황을 판정하는 기능과 이를 그룹 리더 차량에게 전달하는 기능을 정의 및 </a:t>
            </a:r>
            <a:r>
              <a:rPr lang="ko-KR" altLang="en-US" sz="4000" dirty="0" smtClean="0">
                <a:latin typeface="HY나무M" pitchFamily="18" charset="-127"/>
                <a:ea typeface="HY나무M" pitchFamily="18" charset="-127"/>
              </a:rPr>
              <a:t>구현</a:t>
            </a:r>
            <a:endParaRPr lang="en-US" altLang="ko-KR" sz="4000" dirty="0" smtClean="0">
              <a:latin typeface="HY나무M" pitchFamily="18" charset="-127"/>
              <a:ea typeface="HY나무M" pitchFamily="18" charset="-127"/>
            </a:endParaRPr>
          </a:p>
          <a:p>
            <a:pPr marL="742950" indent="-742950" algn="l" fontAlgn="base">
              <a:lnSpc>
                <a:spcPct val="120000"/>
              </a:lnSpc>
              <a:buFont typeface="+mj-ea"/>
              <a:buAutoNum type="circleNumDbPlain"/>
            </a:pPr>
            <a:endParaRPr lang="ko-KR" altLang="en-US" sz="4000" dirty="0">
              <a:latin typeface="HY나무M" pitchFamily="18" charset="-127"/>
              <a:ea typeface="HY나무M" pitchFamily="18" charset="-127"/>
            </a:endParaRPr>
          </a:p>
          <a:p>
            <a:pPr marL="742950" indent="-742950" algn="l" fontAlgn="base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4000" dirty="0" err="1" smtClean="0">
                <a:latin typeface="HY나무M" pitchFamily="18" charset="-127"/>
                <a:ea typeface="HY나무M" pitchFamily="18" charset="-127"/>
              </a:rPr>
              <a:t>커넥티드</a:t>
            </a:r>
            <a:r>
              <a:rPr lang="ko-KR" altLang="en-US" sz="40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ko-KR" altLang="en-US" sz="4000" dirty="0">
                <a:latin typeface="HY나무M" pitchFamily="18" charset="-127"/>
                <a:ea typeface="HY나무M" pitchFamily="18" charset="-127"/>
              </a:rPr>
              <a:t>카 그룹 내의 </a:t>
            </a:r>
            <a:r>
              <a:rPr lang="en-US" altLang="ko-KR" sz="4000" dirty="0">
                <a:latin typeface="HY나무M" pitchFamily="18" charset="-127"/>
                <a:ea typeface="HY나무M" pitchFamily="18" charset="-127"/>
              </a:rPr>
              <a:t>V2V(vehicle to vehicle) </a:t>
            </a:r>
            <a:r>
              <a:rPr lang="ko-KR" altLang="en-US" sz="4000" dirty="0">
                <a:latin typeface="HY나무M" pitchFamily="18" charset="-127"/>
                <a:ea typeface="HY나무M" pitchFamily="18" charset="-127"/>
              </a:rPr>
              <a:t>통신을 활용하여 그룹 리더의 변경이 필요한 상황을 판정하는 기능을 정의 및 구현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white">
          <a:xfrm>
            <a:off x="3181341" y="6325871"/>
            <a:ext cx="3086119" cy="36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77" tIns="45738" rIns="91477" bIns="45738" anchor="ctr"/>
          <a:lstStyle/>
          <a:p>
            <a:pPr algn="ctr" defTabSz="898884"/>
            <a:r>
              <a:rPr lang="en-US" altLang="ko-KR" dirty="0" smtClean="0">
                <a:solidFill>
                  <a:srgbClr val="8C8C8C"/>
                </a:solidFill>
                <a:latin typeface="Calibri" pitchFamily="34" charset="0"/>
              </a:rPr>
              <a:t>Team</a:t>
            </a:r>
            <a:r>
              <a:rPr lang="ko-KR" altLang="en-US" dirty="0">
                <a:solidFill>
                  <a:srgbClr val="8C8C8C"/>
                </a:solidFill>
                <a:latin typeface="Calibri" pitchFamily="34" charset="0"/>
              </a:rPr>
              <a:t> </a:t>
            </a:r>
            <a:r>
              <a:rPr lang="ko-KR" altLang="en-US" dirty="0" smtClean="0">
                <a:solidFill>
                  <a:srgbClr val="8C8C8C"/>
                </a:solidFill>
                <a:latin typeface="Calibri" pitchFamily="34" charset="0"/>
              </a:rPr>
              <a:t>친구</a:t>
            </a:r>
            <a:endParaRPr lang="en-US" altLang="ko-KR" dirty="0">
              <a:solidFill>
                <a:srgbClr val="8C8C8C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65605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>
            <a:spLocks noGrp="1"/>
          </p:cNvSpPr>
          <p:nvPr>
            <p:ph type="title"/>
          </p:nvPr>
        </p:nvSpPr>
        <p:spPr>
          <a:xfrm>
            <a:off x="323528" y="764704"/>
            <a:ext cx="8733032" cy="132617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en-US" altLang="ko-KR" sz="32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2. </a:t>
            </a:r>
            <a:r>
              <a:rPr lang="ko-KR" altLang="en-US" sz="32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새로운 </a:t>
            </a:r>
            <a:r>
              <a:rPr lang="ko-KR" altLang="en-US" sz="3200" dirty="0" err="1" smtClean="0">
                <a:latin typeface="HY나무M" pitchFamily="18" charset="-127"/>
                <a:ea typeface="HY나무M" pitchFamily="18" charset="-127"/>
                <a:cs typeface="KoreanYNSJG2R" charset="-127"/>
              </a:rPr>
              <a:t>커넥티드</a:t>
            </a:r>
            <a:r>
              <a:rPr lang="ko-KR" altLang="en-US" sz="32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 카 그룹 </a:t>
            </a:r>
            <a:r>
              <a:rPr lang="en-US" altLang="ko-KR" sz="32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Leader </a:t>
            </a:r>
            <a:r>
              <a:rPr lang="ko-KR" altLang="en-US" sz="32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선정 기능</a:t>
            </a:r>
            <a:endParaRPr lang="en-US" altLang="ko-KR" sz="3200" dirty="0" smtClean="0"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9144000" cy="244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7" tIns="45738" rIns="91477" bIns="45738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634060"/>
            <a:ext cx="9144000" cy="223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7" tIns="45738" rIns="91477" bIns="45738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67544" y="2852936"/>
            <a:ext cx="8208912" cy="3125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 fontAlgn="base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2200" dirty="0" smtClean="0">
                <a:latin typeface="HY나무M" pitchFamily="18" charset="-127"/>
                <a:ea typeface="HY나무M" pitchFamily="18" charset="-127"/>
              </a:rPr>
              <a:t>새로운 그룹 리더의 필요성이 판정되었을 경우 </a:t>
            </a:r>
            <a:r>
              <a:rPr lang="en-US" altLang="ko-KR" sz="2200" dirty="0" smtClean="0">
                <a:latin typeface="HY나무M" pitchFamily="18" charset="-127"/>
                <a:ea typeface="HY나무M" pitchFamily="18" charset="-127"/>
              </a:rPr>
              <a:t>V2V, V2I </a:t>
            </a:r>
            <a:r>
              <a:rPr lang="ko-KR" altLang="en-US" sz="2200" dirty="0" smtClean="0">
                <a:latin typeface="HY나무M" pitchFamily="18" charset="-127"/>
                <a:ea typeface="HY나무M" pitchFamily="18" charset="-127"/>
              </a:rPr>
              <a:t>통신을 통해 수집된 정보를 기반으로 최적의 그룹 리더를 선정하는 기능을 정의 및 구현</a:t>
            </a:r>
            <a:endParaRPr lang="en-US" altLang="ko-KR" sz="2200" dirty="0" smtClean="0">
              <a:latin typeface="HY나무M" pitchFamily="18" charset="-127"/>
              <a:ea typeface="HY나무M" pitchFamily="18" charset="-127"/>
            </a:endParaRPr>
          </a:p>
          <a:p>
            <a:pPr marL="742950" indent="-742950" algn="l" fontAlgn="base">
              <a:lnSpc>
                <a:spcPct val="120000"/>
              </a:lnSpc>
              <a:buFont typeface="+mj-ea"/>
              <a:buAutoNum type="circleNumDbPlain"/>
            </a:pPr>
            <a:endParaRPr lang="ko-KR" altLang="en-US" sz="2200" dirty="0">
              <a:latin typeface="HY나무M" pitchFamily="18" charset="-127"/>
              <a:ea typeface="HY나무M" pitchFamily="18" charset="-127"/>
            </a:endParaRPr>
          </a:p>
          <a:p>
            <a:pPr marL="742950" indent="-742950" algn="l" fontAlgn="base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2200" dirty="0" smtClean="0">
                <a:latin typeface="HY나무M" pitchFamily="18" charset="-127"/>
                <a:ea typeface="HY나무M" pitchFamily="18" charset="-127"/>
              </a:rPr>
              <a:t>새롭게 성정된 그룹 리더의 정보를 서로 공유하여 </a:t>
            </a:r>
            <a:r>
              <a:rPr lang="ko-KR" altLang="en-US" sz="2200" dirty="0" err="1" smtClean="0">
                <a:latin typeface="HY나무M" pitchFamily="18" charset="-127"/>
                <a:ea typeface="HY나무M" pitchFamily="18" charset="-127"/>
              </a:rPr>
              <a:t>커넥티드</a:t>
            </a:r>
            <a:r>
              <a:rPr lang="ko-KR" altLang="en-US" sz="2200" dirty="0" smtClean="0">
                <a:latin typeface="HY나무M" pitchFamily="18" charset="-127"/>
                <a:ea typeface="HY나무M" pitchFamily="18" charset="-127"/>
              </a:rPr>
              <a:t> 카 서비스를 </a:t>
            </a:r>
            <a:r>
              <a:rPr lang="ko-KR" altLang="en-US" sz="2200" dirty="0" err="1" smtClean="0">
                <a:latin typeface="HY나무M" pitchFamily="18" charset="-127"/>
                <a:ea typeface="HY나무M" pitchFamily="18" charset="-127"/>
              </a:rPr>
              <a:t>재시작하는</a:t>
            </a:r>
            <a:r>
              <a:rPr lang="ko-KR" altLang="en-US" sz="2200" dirty="0" smtClean="0">
                <a:latin typeface="HY나무M" pitchFamily="18" charset="-127"/>
                <a:ea typeface="HY나무M" pitchFamily="18" charset="-127"/>
              </a:rPr>
              <a:t> 기능을 구현</a:t>
            </a:r>
            <a:endParaRPr lang="ko-KR" altLang="en-US" sz="2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white">
          <a:xfrm>
            <a:off x="3028941" y="6356118"/>
            <a:ext cx="3086119" cy="36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77" tIns="45738" rIns="91477" bIns="45738" anchor="ctr"/>
          <a:lstStyle/>
          <a:p>
            <a:pPr algn="ctr" defTabSz="898884"/>
            <a:r>
              <a:rPr lang="en-US" altLang="ko-KR" dirty="0" smtClean="0">
                <a:solidFill>
                  <a:srgbClr val="8C8C8C"/>
                </a:solidFill>
                <a:latin typeface="Calibri" pitchFamily="34" charset="0"/>
              </a:rPr>
              <a:t>Team</a:t>
            </a:r>
            <a:r>
              <a:rPr lang="ko-KR" altLang="en-US" dirty="0">
                <a:solidFill>
                  <a:srgbClr val="8C8C8C"/>
                </a:solidFill>
                <a:latin typeface="Calibri" pitchFamily="34" charset="0"/>
              </a:rPr>
              <a:t> </a:t>
            </a:r>
            <a:r>
              <a:rPr lang="ko-KR" altLang="en-US" dirty="0" smtClean="0">
                <a:solidFill>
                  <a:srgbClr val="8C8C8C"/>
                </a:solidFill>
                <a:latin typeface="Calibri" pitchFamily="34" charset="0"/>
              </a:rPr>
              <a:t>친구</a:t>
            </a:r>
            <a:endParaRPr lang="en-US" altLang="ko-KR" dirty="0">
              <a:solidFill>
                <a:srgbClr val="8C8C8C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1443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7704" y="2489507"/>
            <a:ext cx="5031051" cy="135421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4400" spc="-15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KoreanYNSJG2R" charset="-127"/>
              </a:rPr>
              <a:t>프로젝트 계획</a:t>
            </a:r>
            <a:endParaRPr lang="en-US" altLang="ko-KR" sz="4400" spc="-150" dirty="0" smtClean="0">
              <a:solidFill>
                <a:schemeClr val="bg1"/>
              </a:solidFill>
              <a:latin typeface="HY나무M" pitchFamily="18" charset="-127"/>
              <a:ea typeface="HY나무M" pitchFamily="18" charset="-127"/>
              <a:cs typeface="KoreanYNSJG2R" charset="-127"/>
            </a:endParaRPr>
          </a:p>
          <a:p>
            <a:pPr algn="ctr"/>
            <a:r>
              <a:rPr lang="ko-KR" altLang="en-US" sz="4400" spc="-15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KoreanYNSJG2R" charset="-127"/>
              </a:rPr>
              <a:t>및 추후일정</a:t>
            </a:r>
            <a:endParaRPr lang="en-US" altLang="ko-KR" sz="4400" spc="-150" dirty="0" smtClean="0">
              <a:solidFill>
                <a:schemeClr val="bg1"/>
              </a:solidFill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55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170879"/>
              </p:ext>
            </p:extLst>
          </p:nvPr>
        </p:nvGraphicFramePr>
        <p:xfrm>
          <a:off x="195738" y="1345820"/>
          <a:ext cx="8496940" cy="4788471"/>
        </p:xfrm>
        <a:graphic>
          <a:graphicData uri="http://schemas.openxmlformats.org/drawingml/2006/table">
            <a:tbl>
              <a:tblPr/>
              <a:tblGrid>
                <a:gridCol w="586877"/>
                <a:gridCol w="2476506"/>
                <a:gridCol w="339200"/>
                <a:gridCol w="375077"/>
                <a:gridCol w="372966"/>
                <a:gridCol w="377188"/>
                <a:gridCol w="377188"/>
                <a:gridCol w="377188"/>
                <a:gridCol w="360303"/>
                <a:gridCol w="372966"/>
                <a:gridCol w="377188"/>
                <a:gridCol w="438392"/>
                <a:gridCol w="402513"/>
                <a:gridCol w="438392"/>
                <a:gridCol w="824996"/>
              </a:tblGrid>
              <a:tr h="23380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No.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수행내용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추진일정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1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1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주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주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3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주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4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주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5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주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6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주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7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주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8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주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주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10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주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11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주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12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주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668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1</a:t>
                      </a:r>
                    </a:p>
                  </a:txBody>
                  <a:tcPr marL="10890" marR="10890" marT="10890" marB="1089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팀원구성 및 주제선정 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주제의 전체적인 이해와 조사</a:t>
                      </a: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di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7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2</a:t>
                      </a:r>
                    </a:p>
                  </a:txBody>
                  <a:tcPr marL="10890" marR="10890" marT="10890" marB="1089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팀원 별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역할분담 및 추진일정 계획</a:t>
                      </a: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26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3</a:t>
                      </a:r>
                    </a:p>
                  </a:txBody>
                  <a:tcPr marL="10890" marR="10890" marT="10890" marB="1089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WAVE standard suite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숙지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구현 시나리오 공유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프로젝트 설계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알고리즘 구현 시작 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프로젝트 중간발표준비</a:t>
                      </a: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di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36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4</a:t>
                      </a:r>
                    </a:p>
                  </a:txBody>
                  <a:tcPr marL="10890" marR="10890" marT="10890" marB="1089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자체 중간 점검 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구현 상황에 따라 분량 재점검 및 조절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차 통합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논문 작성 범위 조율</a:t>
                      </a: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중간발표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54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5</a:t>
                      </a:r>
                    </a:p>
                  </a:txBody>
                  <a:tcPr marL="10890" marR="10890" marT="10890" marB="1089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프로젝트 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구현</a:t>
                      </a:r>
                      <a:r>
                        <a:rPr lang="ko-KR" altLang="en-US" sz="105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 및 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통합 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구현된 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소프트웨어로</a:t>
                      </a:r>
                      <a:endParaRPr lang="en-US" altLang="ko-KR" sz="1050" kern="0" spc="0" dirty="0" smtClean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소프트웨어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등록 진행</a:t>
                      </a: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di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54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6</a:t>
                      </a:r>
                    </a:p>
                  </a:txBody>
                  <a:tcPr marL="10890" marR="10890" marT="10890" marB="1089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통합 시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예상되는 소규모 디버깅 </a:t>
                      </a: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및</a:t>
                      </a:r>
                      <a:endParaRPr lang="en-US" altLang="ko-KR" sz="1050" kern="0" spc="0" dirty="0" smtClean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smtClean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마무리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진행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논문작성 및 특허 진행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법무사 상담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di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di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8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7</a:t>
                      </a:r>
                    </a:p>
                  </a:txBody>
                  <a:tcPr marL="10890" marR="10890" marT="10890" marB="1089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프로젝트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testing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및 마무리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HY나무M" pitchFamily="18" charset="-127"/>
                          <a:ea typeface="HY나무M" pitchFamily="18" charset="-127"/>
                        </a:rPr>
                        <a:t>프로젝트 결과발표 준비</a:t>
                      </a:r>
                    </a:p>
                  </a:txBody>
                  <a:tcPr marL="10890" marR="10890" marT="10890" marB="1089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나무M" pitchFamily="18" charset="-127"/>
                        <a:ea typeface="HY나무M" pitchFamily="18" charset="-127"/>
                      </a:endParaRPr>
                    </a:p>
                  </a:txBody>
                  <a:tcPr marL="10890" marR="10890" marT="10890" marB="10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3251973" y="1987210"/>
            <a:ext cx="4623696" cy="4032448"/>
            <a:chOff x="3383731" y="1484784"/>
            <a:chExt cx="4488025" cy="3672284"/>
          </a:xfrm>
        </p:grpSpPr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3383731" y="1484784"/>
              <a:ext cx="684213" cy="21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>
                <a:spcBef>
                  <a:spcPct val="30000"/>
                </a:spcBef>
              </a:pPr>
              <a:endParaRPr lang="ko-KR" altLang="en-US"/>
            </a:p>
          </p:txBody>
        </p:sp>
        <p:sp>
          <p:nvSpPr>
            <p:cNvPr id="6" name="직사각형 5"/>
            <p:cNvSpPr>
              <a:spLocks noChangeArrowheads="1"/>
            </p:cNvSpPr>
            <p:nvPr/>
          </p:nvSpPr>
          <p:spPr bwMode="auto">
            <a:xfrm>
              <a:off x="4067944" y="1916956"/>
              <a:ext cx="376264" cy="21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>
                <a:spcBef>
                  <a:spcPct val="30000"/>
                </a:spcBef>
              </a:pPr>
              <a:endParaRPr lang="ko-KR" altLang="en-US"/>
            </a:p>
          </p:txBody>
        </p:sp>
        <p:sp>
          <p:nvSpPr>
            <p:cNvPr id="7" name="직사각형 6"/>
            <p:cNvSpPr>
              <a:spLocks noChangeArrowheads="1"/>
            </p:cNvSpPr>
            <p:nvPr/>
          </p:nvSpPr>
          <p:spPr bwMode="auto">
            <a:xfrm>
              <a:off x="4444208" y="2492896"/>
              <a:ext cx="684213" cy="21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>
                <a:spcBef>
                  <a:spcPct val="30000"/>
                </a:spcBef>
              </a:pPr>
              <a:endParaRPr lang="ko-KR" altLang="en-US"/>
            </a:p>
          </p:txBody>
        </p:sp>
        <p:sp>
          <p:nvSpPr>
            <p:cNvPr id="8" name="직사각형 7"/>
            <p:cNvSpPr>
              <a:spLocks noChangeArrowheads="1"/>
            </p:cNvSpPr>
            <p:nvPr/>
          </p:nvSpPr>
          <p:spPr bwMode="auto">
            <a:xfrm>
              <a:off x="7439708" y="4941168"/>
              <a:ext cx="432048" cy="21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>
                <a:spcBef>
                  <a:spcPct val="30000"/>
                </a:spcBef>
              </a:pPr>
              <a:endParaRPr lang="ko-KR" altLang="en-US"/>
            </a:p>
          </p:txBody>
        </p:sp>
        <p:sp>
          <p:nvSpPr>
            <p:cNvPr id="9" name="직사각형 8"/>
            <p:cNvSpPr>
              <a:spLocks noChangeArrowheads="1"/>
            </p:cNvSpPr>
            <p:nvPr/>
          </p:nvSpPr>
          <p:spPr bwMode="auto">
            <a:xfrm>
              <a:off x="6188898" y="4437112"/>
              <a:ext cx="1263422" cy="21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>
                <a:spcBef>
                  <a:spcPct val="30000"/>
                </a:spcBef>
              </a:pPr>
              <a:endParaRPr lang="ko-KR" altLang="en-US"/>
            </a:p>
          </p:txBody>
        </p:sp>
        <p:sp>
          <p:nvSpPr>
            <p:cNvPr id="10" name="직사각형 9"/>
            <p:cNvSpPr>
              <a:spLocks noChangeArrowheads="1"/>
            </p:cNvSpPr>
            <p:nvPr/>
          </p:nvSpPr>
          <p:spPr bwMode="auto">
            <a:xfrm>
              <a:off x="5504685" y="3861172"/>
              <a:ext cx="684213" cy="21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>
                <a:spcBef>
                  <a:spcPct val="30000"/>
                </a:spcBef>
              </a:pPr>
              <a:endParaRPr lang="ko-KR" altLang="en-US"/>
            </a:p>
          </p:txBody>
        </p:sp>
        <p:sp>
          <p:nvSpPr>
            <p:cNvPr id="11" name="직사각형 10"/>
            <p:cNvSpPr>
              <a:spLocks noChangeArrowheads="1"/>
            </p:cNvSpPr>
            <p:nvPr/>
          </p:nvSpPr>
          <p:spPr bwMode="auto">
            <a:xfrm>
              <a:off x="5148064" y="3212976"/>
              <a:ext cx="376264" cy="21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>
                <a:spcBef>
                  <a:spcPct val="30000"/>
                </a:spcBef>
              </a:pPr>
              <a:endParaRPr lang="ko-KR" altLang="en-US"/>
            </a:p>
          </p:txBody>
        </p:sp>
      </p:grpSp>
      <p:sp>
        <p:nvSpPr>
          <p:cNvPr id="14" name="제목 1"/>
          <p:cNvSpPr txBox="1">
            <a:spLocks/>
          </p:cNvSpPr>
          <p:nvPr/>
        </p:nvSpPr>
        <p:spPr>
          <a:xfrm>
            <a:off x="501186" y="353718"/>
            <a:ext cx="7886044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en-US" altLang="ko-KR" sz="32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1. </a:t>
            </a:r>
            <a:r>
              <a:rPr lang="ko-KR" altLang="en-US" sz="32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전체계획</a:t>
            </a:r>
            <a:endParaRPr lang="en-US" altLang="ko-KR" sz="3200" dirty="0"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1"/>
            <a:ext cx="9144000" cy="244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7" tIns="45738" rIns="91477" bIns="45738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6634060"/>
            <a:ext cx="9144000" cy="223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7" tIns="45738" rIns="91477" bIns="45738"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01186" y="908720"/>
            <a:ext cx="7886044" cy="7920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67"/>
              </a:spcBef>
            </a:pPr>
            <a:r>
              <a:rPr lang="en-US" altLang="ko-KR" sz="32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2. </a:t>
            </a:r>
            <a:r>
              <a:rPr lang="ko-KR" altLang="en-US" sz="32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추후일정 및 계획</a:t>
            </a:r>
            <a:endParaRPr lang="en-US" altLang="ko-KR" sz="3200" dirty="0"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507269" y="3068960"/>
            <a:ext cx="7886044" cy="165618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90000"/>
              </a:lnSpc>
              <a:spcBef>
                <a:spcPts val="1067"/>
              </a:spcBef>
              <a:buFontTx/>
              <a:buChar char="-"/>
            </a:pPr>
            <a:r>
              <a:rPr lang="ko-KR" altLang="en-US" sz="32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매주 월요일 정기적 모임</a:t>
            </a:r>
            <a:endParaRPr lang="en-US" altLang="ko-KR" sz="3200" dirty="0" smtClean="0">
              <a:latin typeface="HY나무M" pitchFamily="18" charset="-127"/>
              <a:ea typeface="HY나무M" pitchFamily="18" charset="-127"/>
              <a:cs typeface="KoreanYNSJG2R" charset="-127"/>
            </a:endParaRPr>
          </a:p>
          <a:p>
            <a:pPr marL="457200" indent="-457200" algn="l">
              <a:lnSpc>
                <a:spcPct val="90000"/>
              </a:lnSpc>
              <a:spcBef>
                <a:spcPts val="1067"/>
              </a:spcBef>
              <a:buFontTx/>
              <a:buChar char="-"/>
            </a:pPr>
            <a:r>
              <a:rPr lang="ko-KR" altLang="en-US" sz="32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기본적인 </a:t>
            </a:r>
            <a:r>
              <a:rPr lang="ko-KR" altLang="en-US" sz="32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차량 통신에 관한 지식 습득</a:t>
            </a:r>
            <a:endParaRPr lang="en-US" altLang="ko-KR" sz="3200" dirty="0" smtClean="0">
              <a:latin typeface="HY나무M" pitchFamily="18" charset="-127"/>
              <a:ea typeface="HY나무M" pitchFamily="18" charset="-127"/>
              <a:cs typeface="KoreanYNSJG2R" charset="-127"/>
            </a:endParaRPr>
          </a:p>
          <a:p>
            <a:pPr marL="457200" indent="-457200" algn="l">
              <a:lnSpc>
                <a:spcPct val="90000"/>
              </a:lnSpc>
              <a:spcBef>
                <a:spcPts val="1067"/>
              </a:spcBef>
              <a:buFontTx/>
              <a:buChar char="-"/>
            </a:pPr>
            <a:r>
              <a:rPr lang="en-US" altLang="ko-KR" sz="32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Wave</a:t>
            </a:r>
            <a:r>
              <a:rPr lang="ko-KR" altLang="en-US" sz="32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표준에 관한 기본적인 지식 공부</a:t>
            </a:r>
            <a:endParaRPr lang="en-US" altLang="ko-KR" sz="3200" dirty="0" smtClean="0">
              <a:latin typeface="HY나무M" pitchFamily="18" charset="-127"/>
              <a:ea typeface="HY나무M" pitchFamily="18" charset="-127"/>
              <a:cs typeface="KoreanYNSJG2R" charset="-127"/>
            </a:endParaRPr>
          </a:p>
          <a:p>
            <a:pPr marL="457200" indent="-457200">
              <a:lnSpc>
                <a:spcPct val="90000"/>
              </a:lnSpc>
              <a:spcBef>
                <a:spcPts val="1067"/>
              </a:spcBef>
              <a:buFontTx/>
              <a:buChar char="-"/>
            </a:pPr>
            <a:endParaRPr lang="en-US" altLang="ko-KR" sz="3200" dirty="0"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white">
          <a:xfrm>
            <a:off x="3028941" y="6356118"/>
            <a:ext cx="3086119" cy="36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77" tIns="45738" rIns="91477" bIns="45738" anchor="ctr"/>
          <a:lstStyle/>
          <a:p>
            <a:pPr algn="ctr" defTabSz="898884"/>
            <a:r>
              <a:rPr lang="en-US" altLang="ko-KR" dirty="0" smtClean="0">
                <a:solidFill>
                  <a:srgbClr val="8C8C8C"/>
                </a:solidFill>
                <a:latin typeface="Calibri" pitchFamily="34" charset="0"/>
              </a:rPr>
              <a:t>Team</a:t>
            </a:r>
            <a:r>
              <a:rPr lang="ko-KR" altLang="en-US" dirty="0">
                <a:solidFill>
                  <a:srgbClr val="8C8C8C"/>
                </a:solidFill>
                <a:latin typeface="Calibri" pitchFamily="34" charset="0"/>
              </a:rPr>
              <a:t> </a:t>
            </a:r>
            <a:r>
              <a:rPr lang="ko-KR" altLang="en-US" dirty="0" smtClean="0">
                <a:solidFill>
                  <a:srgbClr val="8C8C8C"/>
                </a:solidFill>
                <a:latin typeface="Calibri" pitchFamily="34" charset="0"/>
              </a:rPr>
              <a:t>친구</a:t>
            </a:r>
            <a:endParaRPr lang="en-US" altLang="ko-KR" dirty="0">
              <a:solidFill>
                <a:srgbClr val="8C8C8C"/>
              </a:solidFill>
              <a:latin typeface="Calibri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34060"/>
            <a:ext cx="9144000" cy="223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7" tIns="45738" rIns="91477" bIns="45738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223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7" tIns="45738" rIns="91477" bIns="45738"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16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7704" y="2828061"/>
            <a:ext cx="5031051" cy="6771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4400" spc="-15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KoreanYNSJG2R" charset="-127"/>
              </a:rPr>
              <a:t>감사합니다</a:t>
            </a:r>
            <a:endParaRPr lang="en-US" sz="4400" spc="-150" dirty="0">
              <a:solidFill>
                <a:schemeClr val="bg1"/>
              </a:solidFill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87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28000" y="2653200"/>
            <a:ext cx="1569660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친</a:t>
            </a:r>
            <a:r>
              <a:rPr lang="ko-KR" altLang="en-US" sz="5400" dirty="0">
                <a:latin typeface="HY나무M" pitchFamily="18" charset="-127"/>
                <a:ea typeface="HY나무M" pitchFamily="18" charset="-127"/>
                <a:cs typeface="KoreanYNSJG2R" charset="-127"/>
              </a:rPr>
              <a:t>구</a:t>
            </a:r>
            <a:endParaRPr lang="en-US" sz="5400" dirty="0"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35896" y="3646800"/>
            <a:ext cx="4752528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ko-KR" altLang="en-US" sz="1800" dirty="0" smtClean="0">
                <a:solidFill>
                  <a:srgbClr val="000000"/>
                </a:solidFill>
                <a:latin typeface="HY나무M" pitchFamily="18" charset="-127"/>
                <a:ea typeface="HY나무M" pitchFamily="18" charset="-127"/>
                <a:cs typeface="KoreanYNSJG1R" charset="-127"/>
              </a:rPr>
              <a:t>종합설계프로젝트</a:t>
            </a:r>
            <a:r>
              <a:rPr lang="en-US" altLang="ko-KR" sz="1800" dirty="0" smtClean="0">
                <a:solidFill>
                  <a:srgbClr val="000000"/>
                </a:solidFill>
                <a:latin typeface="HY나무M" pitchFamily="18" charset="-127"/>
                <a:ea typeface="HY나무M" pitchFamily="18" charset="-127"/>
                <a:cs typeface="KoreanYNSJG1R" charset="-127"/>
              </a:rPr>
              <a:t>1</a:t>
            </a:r>
            <a:r>
              <a:rPr lang="ko-KR" altLang="en-US" sz="1800" dirty="0" smtClean="0">
                <a:solidFill>
                  <a:srgbClr val="000000"/>
                </a:solidFill>
                <a:latin typeface="HY나무M" pitchFamily="18" charset="-127"/>
                <a:ea typeface="HY나무M" pitchFamily="18" charset="-127"/>
                <a:cs typeface="KoreanYNSJG1R" charset="-127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latin typeface="HY나무M" pitchFamily="18" charset="-127"/>
                <a:ea typeface="HY나무M" pitchFamily="18" charset="-127"/>
                <a:cs typeface="KoreanYNSJG1R" charset="-127"/>
              </a:rPr>
              <a:t>–</a:t>
            </a:r>
            <a:r>
              <a:rPr lang="ko-KR" altLang="en-US" dirty="0">
                <a:solidFill>
                  <a:srgbClr val="000000"/>
                </a:solidFill>
                <a:latin typeface="HY나무M" pitchFamily="18" charset="-127"/>
                <a:ea typeface="HY나무M" pitchFamily="18" charset="-127"/>
                <a:cs typeface="KoreanYNSJG1R" charset="-127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HY나무M" pitchFamily="18" charset="-127"/>
                <a:ea typeface="HY나무M" pitchFamily="18" charset="-127"/>
                <a:cs typeface="KoreanYNSJG1R" charset="-127"/>
              </a:rPr>
              <a:t>9</a:t>
            </a:r>
            <a:r>
              <a:rPr lang="ko-KR" altLang="en-US" dirty="0" smtClean="0">
                <a:solidFill>
                  <a:srgbClr val="000000"/>
                </a:solidFill>
                <a:latin typeface="HY나무M" pitchFamily="18" charset="-127"/>
                <a:ea typeface="HY나무M" pitchFamily="18" charset="-127"/>
                <a:cs typeface="KoreanYNSJG1R" charset="-127"/>
              </a:rPr>
              <a:t>팀</a:t>
            </a:r>
            <a:endParaRPr lang="en-US" sz="1800" dirty="0" smtClean="0">
              <a:solidFill>
                <a:srgbClr val="000000"/>
              </a:solidFill>
              <a:latin typeface="HY나무M" pitchFamily="18" charset="-127"/>
              <a:ea typeface="HY나무M" pitchFamily="18" charset="-127"/>
              <a:cs typeface="KoreanYNSJG1R" charset="-127"/>
            </a:endParaRPr>
          </a:p>
        </p:txBody>
      </p:sp>
      <p:sp>
        <p:nvSpPr>
          <p:cNvPr id="14" name="Oval 62"/>
          <p:cNvSpPr>
            <a:spLocks noChangeArrowheads="1"/>
          </p:cNvSpPr>
          <p:nvPr/>
        </p:nvSpPr>
        <p:spPr bwMode="auto">
          <a:xfrm>
            <a:off x="1943766" y="2527200"/>
            <a:ext cx="272605" cy="278468"/>
          </a:xfrm>
          <a:prstGeom prst="ellipse">
            <a:avLst/>
          </a:prstGeom>
          <a:noFill/>
          <a:ln w="1905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Freeform 63"/>
          <p:cNvSpPr>
            <a:spLocks/>
          </p:cNvSpPr>
          <p:nvPr/>
        </p:nvSpPr>
        <p:spPr bwMode="auto">
          <a:xfrm>
            <a:off x="1691680" y="2876017"/>
            <a:ext cx="785569" cy="1257498"/>
          </a:xfrm>
          <a:custGeom>
            <a:avLst/>
            <a:gdLst>
              <a:gd name="T0" fmla="*/ 56 w 112"/>
              <a:gd name="T1" fmla="*/ 0 h 179"/>
              <a:gd name="T2" fmla="*/ 23 w 112"/>
              <a:gd name="T3" fmla="*/ 12 h 179"/>
              <a:gd name="T4" fmla="*/ 0 w 112"/>
              <a:gd name="T5" fmla="*/ 79 h 179"/>
              <a:gd name="T6" fmla="*/ 5 w 112"/>
              <a:gd name="T7" fmla="*/ 86 h 179"/>
              <a:gd name="T8" fmla="*/ 13 w 112"/>
              <a:gd name="T9" fmla="*/ 83 h 179"/>
              <a:gd name="T10" fmla="*/ 33 w 112"/>
              <a:gd name="T11" fmla="*/ 38 h 179"/>
              <a:gd name="T12" fmla="*/ 30 w 112"/>
              <a:gd name="T13" fmla="*/ 172 h 179"/>
              <a:gd name="T14" fmla="*/ 38 w 112"/>
              <a:gd name="T15" fmla="*/ 179 h 179"/>
              <a:gd name="T16" fmla="*/ 46 w 112"/>
              <a:gd name="T17" fmla="*/ 172 h 179"/>
              <a:gd name="T18" fmla="*/ 56 w 112"/>
              <a:gd name="T19" fmla="*/ 93 h 179"/>
              <a:gd name="T20" fmla="*/ 65 w 112"/>
              <a:gd name="T21" fmla="*/ 172 h 179"/>
              <a:gd name="T22" fmla="*/ 73 w 112"/>
              <a:gd name="T23" fmla="*/ 179 h 179"/>
              <a:gd name="T24" fmla="*/ 81 w 112"/>
              <a:gd name="T25" fmla="*/ 172 h 179"/>
              <a:gd name="T26" fmla="*/ 78 w 112"/>
              <a:gd name="T27" fmla="*/ 38 h 179"/>
              <a:gd name="T28" fmla="*/ 99 w 112"/>
              <a:gd name="T29" fmla="*/ 83 h 179"/>
              <a:gd name="T30" fmla="*/ 106 w 112"/>
              <a:gd name="T31" fmla="*/ 86 h 179"/>
              <a:gd name="T32" fmla="*/ 111 w 112"/>
              <a:gd name="T33" fmla="*/ 79 h 179"/>
              <a:gd name="T34" fmla="*/ 88 w 112"/>
              <a:gd name="T35" fmla="*/ 12 h 179"/>
              <a:gd name="T36" fmla="*/ 56 w 112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2" h="179">
                <a:moveTo>
                  <a:pt x="56" y="0"/>
                </a:moveTo>
                <a:cubicBezTo>
                  <a:pt x="36" y="0"/>
                  <a:pt x="27" y="4"/>
                  <a:pt x="23" y="12"/>
                </a:cubicBezTo>
                <a:cubicBezTo>
                  <a:pt x="19" y="20"/>
                  <a:pt x="0" y="79"/>
                  <a:pt x="0" y="79"/>
                </a:cubicBezTo>
                <a:cubicBezTo>
                  <a:pt x="0" y="82"/>
                  <a:pt x="2" y="85"/>
                  <a:pt x="5" y="86"/>
                </a:cubicBezTo>
                <a:cubicBezTo>
                  <a:pt x="8" y="87"/>
                  <a:pt x="11" y="86"/>
                  <a:pt x="13" y="83"/>
                </a:cubicBezTo>
                <a:cubicBezTo>
                  <a:pt x="33" y="38"/>
                  <a:pt x="33" y="38"/>
                  <a:pt x="33" y="38"/>
                </a:cubicBezTo>
                <a:cubicBezTo>
                  <a:pt x="33" y="38"/>
                  <a:pt x="30" y="172"/>
                  <a:pt x="30" y="172"/>
                </a:cubicBezTo>
                <a:cubicBezTo>
                  <a:pt x="30" y="176"/>
                  <a:pt x="34" y="179"/>
                  <a:pt x="38" y="179"/>
                </a:cubicBezTo>
                <a:cubicBezTo>
                  <a:pt x="42" y="179"/>
                  <a:pt x="46" y="176"/>
                  <a:pt x="46" y="172"/>
                </a:cubicBezTo>
                <a:cubicBezTo>
                  <a:pt x="56" y="93"/>
                  <a:pt x="56" y="93"/>
                  <a:pt x="56" y="93"/>
                </a:cubicBezTo>
                <a:cubicBezTo>
                  <a:pt x="65" y="172"/>
                  <a:pt x="65" y="172"/>
                  <a:pt x="65" y="172"/>
                </a:cubicBezTo>
                <a:cubicBezTo>
                  <a:pt x="65" y="176"/>
                  <a:pt x="69" y="179"/>
                  <a:pt x="73" y="179"/>
                </a:cubicBezTo>
                <a:cubicBezTo>
                  <a:pt x="77" y="179"/>
                  <a:pt x="81" y="176"/>
                  <a:pt x="81" y="172"/>
                </a:cubicBezTo>
                <a:cubicBezTo>
                  <a:pt x="81" y="172"/>
                  <a:pt x="78" y="38"/>
                  <a:pt x="78" y="38"/>
                </a:cubicBezTo>
                <a:cubicBezTo>
                  <a:pt x="99" y="83"/>
                  <a:pt x="99" y="83"/>
                  <a:pt x="99" y="83"/>
                </a:cubicBezTo>
                <a:cubicBezTo>
                  <a:pt x="100" y="86"/>
                  <a:pt x="103" y="87"/>
                  <a:pt x="106" y="86"/>
                </a:cubicBezTo>
                <a:cubicBezTo>
                  <a:pt x="110" y="85"/>
                  <a:pt x="112" y="82"/>
                  <a:pt x="111" y="79"/>
                </a:cubicBezTo>
                <a:cubicBezTo>
                  <a:pt x="111" y="79"/>
                  <a:pt x="92" y="20"/>
                  <a:pt x="88" y="12"/>
                </a:cubicBezTo>
                <a:cubicBezTo>
                  <a:pt x="84" y="4"/>
                  <a:pt x="75" y="0"/>
                  <a:pt x="56" y="0"/>
                </a:cubicBezTo>
                <a:close/>
              </a:path>
            </a:pathLst>
          </a:custGeom>
          <a:noFill/>
          <a:ln w="1905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Oval 64"/>
          <p:cNvSpPr>
            <a:spLocks noChangeArrowheads="1"/>
          </p:cNvSpPr>
          <p:nvPr/>
        </p:nvSpPr>
        <p:spPr bwMode="auto">
          <a:xfrm>
            <a:off x="2805547" y="2533062"/>
            <a:ext cx="281398" cy="272605"/>
          </a:xfrm>
          <a:prstGeom prst="ellipse">
            <a:avLst/>
          </a:prstGeom>
          <a:noFill/>
          <a:ln w="1905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Freeform 65"/>
          <p:cNvSpPr>
            <a:spLocks/>
          </p:cNvSpPr>
          <p:nvPr/>
        </p:nvSpPr>
        <p:spPr bwMode="auto">
          <a:xfrm>
            <a:off x="2553461" y="2876017"/>
            <a:ext cx="785569" cy="1257498"/>
          </a:xfrm>
          <a:custGeom>
            <a:avLst/>
            <a:gdLst>
              <a:gd name="T0" fmla="*/ 111 w 112"/>
              <a:gd name="T1" fmla="*/ 79 h 179"/>
              <a:gd name="T2" fmla="*/ 89 w 112"/>
              <a:gd name="T3" fmla="*/ 12 h 179"/>
              <a:gd name="T4" fmla="*/ 56 w 112"/>
              <a:gd name="T5" fmla="*/ 0 h 179"/>
              <a:gd name="T6" fmla="*/ 24 w 112"/>
              <a:gd name="T7" fmla="*/ 12 h 179"/>
              <a:gd name="T8" fmla="*/ 1 w 112"/>
              <a:gd name="T9" fmla="*/ 79 h 179"/>
              <a:gd name="T10" fmla="*/ 5 w 112"/>
              <a:gd name="T11" fmla="*/ 86 h 179"/>
              <a:gd name="T12" fmla="*/ 13 w 112"/>
              <a:gd name="T13" fmla="*/ 83 h 179"/>
              <a:gd name="T14" fmla="*/ 32 w 112"/>
              <a:gd name="T15" fmla="*/ 38 h 179"/>
              <a:gd name="T16" fmla="*/ 19 w 112"/>
              <a:gd name="T17" fmla="*/ 118 h 179"/>
              <a:gd name="T18" fmla="*/ 32 w 112"/>
              <a:gd name="T19" fmla="*/ 118 h 179"/>
              <a:gd name="T20" fmla="*/ 30 w 112"/>
              <a:gd name="T21" fmla="*/ 172 h 179"/>
              <a:gd name="T22" fmla="*/ 38 w 112"/>
              <a:gd name="T23" fmla="*/ 179 h 179"/>
              <a:gd name="T24" fmla="*/ 47 w 112"/>
              <a:gd name="T25" fmla="*/ 172 h 179"/>
              <a:gd name="T26" fmla="*/ 53 w 112"/>
              <a:gd name="T27" fmla="*/ 118 h 179"/>
              <a:gd name="T28" fmla="*/ 59 w 112"/>
              <a:gd name="T29" fmla="*/ 118 h 179"/>
              <a:gd name="T30" fmla="*/ 65 w 112"/>
              <a:gd name="T31" fmla="*/ 172 h 179"/>
              <a:gd name="T32" fmla="*/ 74 w 112"/>
              <a:gd name="T33" fmla="*/ 179 h 179"/>
              <a:gd name="T34" fmla="*/ 82 w 112"/>
              <a:gd name="T35" fmla="*/ 172 h 179"/>
              <a:gd name="T36" fmla="*/ 80 w 112"/>
              <a:gd name="T37" fmla="*/ 118 h 179"/>
              <a:gd name="T38" fmla="*/ 93 w 112"/>
              <a:gd name="T39" fmla="*/ 118 h 179"/>
              <a:gd name="T40" fmla="*/ 80 w 112"/>
              <a:gd name="T41" fmla="*/ 38 h 179"/>
              <a:gd name="T42" fmla="*/ 99 w 112"/>
              <a:gd name="T43" fmla="*/ 83 h 179"/>
              <a:gd name="T44" fmla="*/ 107 w 112"/>
              <a:gd name="T45" fmla="*/ 86 h 179"/>
              <a:gd name="T46" fmla="*/ 111 w 112"/>
              <a:gd name="T47" fmla="*/ 79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2" h="179">
                <a:moveTo>
                  <a:pt x="111" y="79"/>
                </a:moveTo>
                <a:cubicBezTo>
                  <a:pt x="111" y="79"/>
                  <a:pt x="92" y="20"/>
                  <a:pt x="89" y="12"/>
                </a:cubicBezTo>
                <a:cubicBezTo>
                  <a:pt x="84" y="4"/>
                  <a:pt x="76" y="0"/>
                  <a:pt x="56" y="0"/>
                </a:cubicBezTo>
                <a:cubicBezTo>
                  <a:pt x="37" y="0"/>
                  <a:pt x="28" y="4"/>
                  <a:pt x="24" y="12"/>
                </a:cubicBezTo>
                <a:cubicBezTo>
                  <a:pt x="20" y="20"/>
                  <a:pt x="1" y="79"/>
                  <a:pt x="1" y="79"/>
                </a:cubicBezTo>
                <a:cubicBezTo>
                  <a:pt x="0" y="82"/>
                  <a:pt x="2" y="85"/>
                  <a:pt x="5" y="86"/>
                </a:cubicBezTo>
                <a:cubicBezTo>
                  <a:pt x="8" y="87"/>
                  <a:pt x="12" y="86"/>
                  <a:pt x="13" y="83"/>
                </a:cubicBezTo>
                <a:cubicBezTo>
                  <a:pt x="32" y="38"/>
                  <a:pt x="32" y="38"/>
                  <a:pt x="32" y="38"/>
                </a:cubicBezTo>
                <a:cubicBezTo>
                  <a:pt x="19" y="118"/>
                  <a:pt x="19" y="118"/>
                  <a:pt x="19" y="118"/>
                </a:cubicBezTo>
                <a:cubicBezTo>
                  <a:pt x="32" y="118"/>
                  <a:pt x="32" y="118"/>
                  <a:pt x="32" y="118"/>
                </a:cubicBezTo>
                <a:cubicBezTo>
                  <a:pt x="32" y="118"/>
                  <a:pt x="30" y="172"/>
                  <a:pt x="30" y="172"/>
                </a:cubicBezTo>
                <a:cubicBezTo>
                  <a:pt x="31" y="176"/>
                  <a:pt x="34" y="179"/>
                  <a:pt x="38" y="179"/>
                </a:cubicBezTo>
                <a:cubicBezTo>
                  <a:pt x="43" y="179"/>
                  <a:pt x="46" y="176"/>
                  <a:pt x="47" y="172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9" y="118"/>
                  <a:pt x="59" y="118"/>
                  <a:pt x="59" y="118"/>
                </a:cubicBezTo>
                <a:cubicBezTo>
                  <a:pt x="65" y="172"/>
                  <a:pt x="65" y="172"/>
                  <a:pt x="65" y="172"/>
                </a:cubicBezTo>
                <a:cubicBezTo>
                  <a:pt x="66" y="176"/>
                  <a:pt x="69" y="179"/>
                  <a:pt x="74" y="179"/>
                </a:cubicBezTo>
                <a:cubicBezTo>
                  <a:pt x="78" y="179"/>
                  <a:pt x="82" y="176"/>
                  <a:pt x="82" y="172"/>
                </a:cubicBezTo>
                <a:cubicBezTo>
                  <a:pt x="82" y="172"/>
                  <a:pt x="80" y="118"/>
                  <a:pt x="80" y="118"/>
                </a:cubicBezTo>
                <a:cubicBezTo>
                  <a:pt x="93" y="118"/>
                  <a:pt x="93" y="118"/>
                  <a:pt x="93" y="118"/>
                </a:cubicBezTo>
                <a:cubicBezTo>
                  <a:pt x="80" y="38"/>
                  <a:pt x="80" y="38"/>
                  <a:pt x="80" y="38"/>
                </a:cubicBezTo>
                <a:cubicBezTo>
                  <a:pt x="99" y="83"/>
                  <a:pt x="99" y="83"/>
                  <a:pt x="99" y="83"/>
                </a:cubicBezTo>
                <a:cubicBezTo>
                  <a:pt x="100" y="86"/>
                  <a:pt x="104" y="87"/>
                  <a:pt x="107" y="86"/>
                </a:cubicBezTo>
                <a:cubicBezTo>
                  <a:pt x="110" y="85"/>
                  <a:pt x="112" y="82"/>
                  <a:pt x="111" y="79"/>
                </a:cubicBezTo>
                <a:close/>
              </a:path>
            </a:pathLst>
          </a:custGeom>
          <a:noFill/>
          <a:ln w="1905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80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/>
          <p:cNvCxnSpPr/>
          <p:nvPr/>
        </p:nvCxnSpPr>
        <p:spPr>
          <a:xfrm>
            <a:off x="4413235" y="3596818"/>
            <a:ext cx="256031" cy="155443"/>
          </a:xfrm>
          <a:prstGeom prst="line">
            <a:avLst/>
          </a:prstGeom>
          <a:ln w="190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4413235" y="3116032"/>
            <a:ext cx="256031" cy="155443"/>
          </a:xfrm>
          <a:prstGeom prst="line">
            <a:avLst/>
          </a:prstGeom>
          <a:ln w="190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413235" y="2598960"/>
            <a:ext cx="256031" cy="155443"/>
          </a:xfrm>
          <a:prstGeom prst="line">
            <a:avLst/>
          </a:pr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413235" y="4122961"/>
            <a:ext cx="256031" cy="155443"/>
          </a:xfrm>
          <a:prstGeom prst="line">
            <a:avLst/>
          </a:prstGeom>
          <a:ln w="1905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 smtClean="0">
                <a:latin typeface="HY나무M" pitchFamily="18" charset="-127"/>
                <a:ea typeface="HY나무M" pitchFamily="18" charset="-127"/>
                <a:cs typeface="KoreanYNSJG3R" charset="-127"/>
              </a:rPr>
              <a:t>목차</a:t>
            </a:r>
            <a:endParaRPr lang="en-US" sz="3000" dirty="0">
              <a:latin typeface="HY나무M" pitchFamily="18" charset="-127"/>
              <a:ea typeface="HY나무M" pitchFamily="18" charset="-127"/>
              <a:cs typeface="KoreanYNSJG3R" charset="-127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708400" y="2057400"/>
            <a:ext cx="762000" cy="762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708400" y="3053080"/>
            <a:ext cx="762000" cy="762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597400" y="2555240"/>
            <a:ext cx="762000" cy="762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597400" y="3550920"/>
            <a:ext cx="762000" cy="762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413832" y="2751574"/>
            <a:ext cx="333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프로젝트 주제</a:t>
            </a:r>
            <a:endParaRPr lang="en-US" sz="2000" dirty="0"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708399" y="4003676"/>
            <a:ext cx="762000" cy="762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89000" y="2253734"/>
            <a:ext cx="281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ko-KR" altLang="en-US" sz="20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팀원 소개 및 역할</a:t>
            </a:r>
            <a:endParaRPr lang="en-US" sz="2000" dirty="0"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413832" y="3752261"/>
            <a:ext cx="281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프로젝트 계획</a:t>
            </a:r>
            <a:endParaRPr lang="en-US" sz="2000" dirty="0"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34568" y="4277106"/>
            <a:ext cx="281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ko-KR" altLang="en-US" sz="20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추후 일정</a:t>
            </a:r>
            <a:endParaRPr lang="en-US" sz="2000" dirty="0"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88999" y="3233366"/>
            <a:ext cx="281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ko-KR" altLang="en-US" sz="20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프로젝트 내용</a:t>
            </a:r>
            <a:endParaRPr lang="en-US" sz="2000" dirty="0"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462" y="2275332"/>
            <a:ext cx="573878" cy="32613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503" y="2703278"/>
            <a:ext cx="477794" cy="46592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434" y="3224272"/>
            <a:ext cx="447934" cy="37842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650" y="3782519"/>
            <a:ext cx="571500" cy="29880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1926" y="4160154"/>
            <a:ext cx="354947" cy="42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3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2" grpId="0" animBg="1"/>
      <p:bldP spid="33" grpId="0" animBg="1"/>
      <p:bldP spid="35" grpId="0"/>
      <p:bldP spid="34" grpId="0" animBg="1"/>
      <p:bldP spid="36" grpId="0"/>
      <p:bldP spid="37" grpId="0"/>
      <p:bldP spid="39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pc="600" dirty="0" smtClean="0">
                <a:latin typeface="HY나무M" pitchFamily="18" charset="-127"/>
                <a:ea typeface="HY나무M" pitchFamily="18" charset="-127"/>
                <a:cs typeface="KoreanYNSJG4R" charset="-127"/>
              </a:rPr>
              <a:t>팀원 소개 및 역할</a:t>
            </a:r>
            <a:endParaRPr lang="en-US" spc="600" dirty="0">
              <a:latin typeface="HY나무M" pitchFamily="18" charset="-127"/>
              <a:ea typeface="HY나무M" pitchFamily="18" charset="-127"/>
              <a:cs typeface="KoreanYNSJG4R" charset="-127"/>
            </a:endParaRP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485895"/>
            <a:ext cx="1066342" cy="1419567"/>
          </a:xfrm>
        </p:spPr>
      </p:pic>
      <p:sp>
        <p:nvSpPr>
          <p:cNvPr id="25" name="Freeform 44"/>
          <p:cNvSpPr/>
          <p:nvPr/>
        </p:nvSpPr>
        <p:spPr>
          <a:xfrm rot="10800000" flipH="1">
            <a:off x="1403648" y="5158009"/>
            <a:ext cx="1861534" cy="3048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/>
          </a:p>
        </p:txBody>
      </p:sp>
      <p:sp>
        <p:nvSpPr>
          <p:cNvPr id="26" name="TextBox 25"/>
          <p:cNvSpPr txBox="1"/>
          <p:nvPr/>
        </p:nvSpPr>
        <p:spPr>
          <a:xfrm>
            <a:off x="2828556" y="2204864"/>
            <a:ext cx="2044556" cy="978729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67"/>
              </a:spcBef>
            </a:pPr>
            <a:r>
              <a:rPr lang="ko-KR" altLang="en-US" sz="2800" dirty="0" err="1" smtClean="0">
                <a:latin typeface="HY나무M" pitchFamily="18" charset="-127"/>
                <a:ea typeface="HY나무M" pitchFamily="18" charset="-127"/>
                <a:cs typeface="KoreanYNSJG2R" charset="-127"/>
              </a:rPr>
              <a:t>문왕</a:t>
            </a:r>
            <a:r>
              <a:rPr lang="ko-KR" altLang="en-US" sz="2800" dirty="0" err="1">
                <a:latin typeface="HY나무M" pitchFamily="18" charset="-127"/>
                <a:ea typeface="HY나무M" pitchFamily="18" charset="-127"/>
                <a:cs typeface="KoreanYNSJG2R" charset="-127"/>
              </a:rPr>
              <a:t>종</a:t>
            </a:r>
            <a:endParaRPr lang="en-US" altLang="ko-KR" sz="2800" dirty="0" smtClean="0">
              <a:latin typeface="HY나무M" pitchFamily="18" charset="-127"/>
              <a:ea typeface="HY나무M" pitchFamily="18" charset="-127"/>
              <a:cs typeface="KoreanYNSJG2R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팀장 및</a:t>
            </a:r>
            <a:endParaRPr lang="en-US" altLang="ko-KR" dirty="0" smtClean="0">
              <a:latin typeface="HY나무M" pitchFamily="18" charset="-127"/>
              <a:ea typeface="HY나무M" pitchFamily="18" charset="-127"/>
              <a:cs typeface="KoreanYNSJG2R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소프트웨어 통합</a:t>
            </a:r>
            <a:endParaRPr lang="en-US" altLang="ko-KR" dirty="0"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  <p:pic>
        <p:nvPicPr>
          <p:cNvPr id="19" name="그림 개체 틀 4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" y="4312578"/>
            <a:ext cx="1072183" cy="1459547"/>
          </a:xfrm>
        </p:spPr>
      </p:pic>
      <p:pic>
        <p:nvPicPr>
          <p:cNvPr id="29" name="그림 개체 틀 4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84785"/>
            <a:ext cx="1066342" cy="1342112"/>
          </a:xfrm>
        </p:spPr>
      </p:pic>
      <p:pic>
        <p:nvPicPr>
          <p:cNvPr id="30" name="그림 개체 틀 4"/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297430"/>
            <a:ext cx="1066342" cy="1413120"/>
          </a:xfrm>
        </p:spPr>
      </p:pic>
      <p:pic>
        <p:nvPicPr>
          <p:cNvPr id="31" name="그림 개체 틀 4"/>
          <p:cNvPicPr>
            <a:picLocks noGrp="1" noChangeAspect="1"/>
          </p:cNvPicPr>
          <p:nvPr>
            <p:ph type="pic" sz="quarter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33" y="4312578"/>
            <a:ext cx="1064675" cy="1419567"/>
          </a:xfrm>
        </p:spPr>
      </p:pic>
      <p:sp>
        <p:nvSpPr>
          <p:cNvPr id="32" name="Freeform 44"/>
          <p:cNvSpPr/>
          <p:nvPr/>
        </p:nvSpPr>
        <p:spPr>
          <a:xfrm rot="10800000" flipH="1">
            <a:off x="2843808" y="2348880"/>
            <a:ext cx="1944216" cy="3048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/>
          </a:p>
        </p:txBody>
      </p:sp>
      <p:sp>
        <p:nvSpPr>
          <p:cNvPr id="33" name="Freeform 44"/>
          <p:cNvSpPr/>
          <p:nvPr/>
        </p:nvSpPr>
        <p:spPr>
          <a:xfrm rot="10800000" flipH="1">
            <a:off x="5940152" y="2348880"/>
            <a:ext cx="2016224" cy="3048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/>
          </a:p>
        </p:txBody>
      </p:sp>
      <p:sp>
        <p:nvSpPr>
          <p:cNvPr id="34" name="Freeform 44"/>
          <p:cNvSpPr/>
          <p:nvPr/>
        </p:nvSpPr>
        <p:spPr>
          <a:xfrm rot="10800000" flipH="1">
            <a:off x="4355976" y="5158009"/>
            <a:ext cx="1872207" cy="3048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/>
          </a:p>
        </p:txBody>
      </p:sp>
      <p:sp>
        <p:nvSpPr>
          <p:cNvPr id="35" name="Freeform 44"/>
          <p:cNvSpPr/>
          <p:nvPr/>
        </p:nvSpPr>
        <p:spPr>
          <a:xfrm rot="10800000" flipH="1">
            <a:off x="7308304" y="5158009"/>
            <a:ext cx="1728192" cy="30480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3200"/>
          </a:p>
        </p:txBody>
      </p:sp>
      <p:sp>
        <p:nvSpPr>
          <p:cNvPr id="36" name="TextBox 35"/>
          <p:cNvSpPr txBox="1"/>
          <p:nvPr/>
        </p:nvSpPr>
        <p:spPr>
          <a:xfrm>
            <a:off x="5983828" y="2234247"/>
            <a:ext cx="2044556" cy="978729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67"/>
              </a:spcBef>
            </a:pPr>
            <a:r>
              <a:rPr lang="ko-KR" altLang="en-US" sz="28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김정</a:t>
            </a:r>
            <a:r>
              <a:rPr lang="ko-KR" altLang="en-US" sz="2800" dirty="0">
                <a:latin typeface="HY나무M" pitchFamily="18" charset="-127"/>
                <a:ea typeface="HY나무M" pitchFamily="18" charset="-127"/>
                <a:cs typeface="KoreanYNSJG2R" charset="-127"/>
              </a:rPr>
              <a:t>환</a:t>
            </a:r>
            <a:endParaRPr lang="en-US" altLang="ko-KR" sz="2800" dirty="0" smtClean="0">
              <a:latin typeface="HY나무M" pitchFamily="18" charset="-127"/>
              <a:ea typeface="HY나무M" pitchFamily="18" charset="-127"/>
              <a:cs typeface="KoreanYNSJG2R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dirty="0">
                <a:latin typeface="HY나무M" pitchFamily="18" charset="-127"/>
                <a:ea typeface="HY나무M" pitchFamily="18" charset="-127"/>
                <a:cs typeface="KoreanYNSJG2R" charset="-127"/>
              </a:rPr>
              <a:t>그룹 해제 필요성 감지 기법 구현</a:t>
            </a:r>
            <a:endParaRPr lang="en-US" altLang="ko-KR" dirty="0"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9632" y="5042695"/>
            <a:ext cx="2285949" cy="978729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28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성지원</a:t>
            </a:r>
            <a:endParaRPr lang="en-US" altLang="ko-KR" sz="2800" dirty="0" smtClean="0">
              <a:latin typeface="HY나무M" pitchFamily="18" charset="-127"/>
              <a:ea typeface="HY나무M" pitchFamily="18" charset="-127"/>
              <a:cs typeface="KoreanYNSJG2R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dirty="0">
                <a:latin typeface="HY나무M" pitchFamily="18" charset="-127"/>
                <a:ea typeface="HY나무M" pitchFamily="18" charset="-127"/>
                <a:cs typeface="KoreanYNSJG2R" charset="-127"/>
              </a:rPr>
              <a:t>새로운 그룹 리더 선출 알고리즘 구현</a:t>
            </a:r>
            <a:endParaRPr lang="en-US" altLang="ko-KR" dirty="0"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83968" y="5042695"/>
            <a:ext cx="2044556" cy="729430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28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이동하</a:t>
            </a:r>
            <a:endParaRPr lang="en-US" altLang="ko-KR" sz="2800" dirty="0" smtClean="0">
              <a:latin typeface="HY나무M" pitchFamily="18" charset="-127"/>
              <a:ea typeface="HY나무M" pitchFamily="18" charset="-127"/>
              <a:cs typeface="KoreanYNSJG2R" charset="-127"/>
            </a:endParaRPr>
          </a:p>
          <a:p>
            <a:pPr algn="ctr">
              <a:lnSpc>
                <a:spcPct val="90000"/>
              </a:lnSpc>
            </a:pPr>
            <a:r>
              <a:rPr lang="en-US" altLang="ko-KR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WAVE </a:t>
            </a:r>
            <a:r>
              <a:rPr lang="ko-KR" altLang="en-US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통신 구현</a:t>
            </a:r>
            <a:endParaRPr lang="en-US" altLang="ko-KR" dirty="0"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35956" y="5042695"/>
            <a:ext cx="2044556" cy="978729"/>
          </a:xfrm>
          <a:prstGeom prst="rect">
            <a:avLst/>
          </a:prstGeom>
          <a:noFill/>
        </p:spPr>
        <p:txBody>
          <a:bodyPr wrap="square" lIns="121920" rIns="12192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2800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정영진</a:t>
            </a:r>
            <a:endParaRPr lang="en-US" altLang="ko-KR" sz="2800" dirty="0" smtClean="0">
              <a:latin typeface="HY나무M" pitchFamily="18" charset="-127"/>
              <a:ea typeface="HY나무M" pitchFamily="18" charset="-127"/>
              <a:cs typeface="KoreanYNSJG2R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dirty="0" smtClean="0">
                <a:latin typeface="HY나무M" pitchFamily="18" charset="-127"/>
                <a:ea typeface="HY나무M" pitchFamily="18" charset="-127"/>
                <a:cs typeface="KoreanYNSJG2R" charset="-127"/>
              </a:rPr>
              <a:t>새로운 </a:t>
            </a:r>
            <a:r>
              <a:rPr lang="ko-KR" altLang="en-US" dirty="0">
                <a:latin typeface="HY나무M" pitchFamily="18" charset="-127"/>
                <a:ea typeface="HY나무M" pitchFamily="18" charset="-127"/>
                <a:cs typeface="KoreanYNSJG2R" charset="-127"/>
              </a:rPr>
              <a:t>그룹 리더 전파 기법 개발</a:t>
            </a:r>
            <a:endParaRPr lang="en-US" altLang="ko-KR" dirty="0"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08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5" grpId="0" animBg="1"/>
      <p:bldP spid="26" grpId="0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7704" y="2828061"/>
            <a:ext cx="5031051" cy="6771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4400" spc="-15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KoreanYNSJG2R" charset="-127"/>
              </a:rPr>
              <a:t>프로젝트 주제</a:t>
            </a:r>
            <a:endParaRPr lang="en-US" sz="4400" spc="-150" dirty="0">
              <a:solidFill>
                <a:schemeClr val="bg1"/>
              </a:solidFill>
              <a:latin typeface="HY나무M" pitchFamily="18" charset="-127"/>
              <a:ea typeface="HY나무M" pitchFamily="18" charset="-127"/>
              <a:cs typeface="KoreanYNSJG2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77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>
            <a:spLocks noGrp="1"/>
          </p:cNvSpPr>
          <p:nvPr>
            <p:ph type="title"/>
          </p:nvPr>
        </p:nvSpPr>
        <p:spPr>
          <a:xfrm>
            <a:off x="357375" y="2673000"/>
            <a:ext cx="7886044" cy="132617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ko-KR" altLang="en-US" sz="5000" dirty="0" err="1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>커넥티드</a:t>
            </a:r>
            <a:r>
              <a:rPr lang="ko-KR" altLang="en-US" sz="5000" dirty="0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> 카 서비스의 신뢰성 및 지속성 향상을 위한</a:t>
            </a:r>
            <a:r>
              <a:rPr lang="en-US" altLang="ko-KR" sz="5000" dirty="0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/>
            </a:r>
            <a:br>
              <a:rPr lang="en-US" altLang="ko-KR" sz="5000" dirty="0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</a:br>
            <a:r>
              <a:rPr lang="ko-KR" altLang="en-US" sz="5000" dirty="0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>그룹 리더 재설정 기법</a:t>
            </a:r>
            <a:endParaRPr lang="ko-KR" altLang="en-US" sz="5000" dirty="0">
              <a:solidFill>
                <a:srgbClr val="0C1726"/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9144000" cy="244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7" tIns="45738" rIns="91477" bIns="45738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634060"/>
            <a:ext cx="9144000" cy="223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7" tIns="45738" rIns="91477" bIns="45738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white">
          <a:xfrm>
            <a:off x="3028941" y="6356118"/>
            <a:ext cx="3086119" cy="36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77" tIns="45738" rIns="91477" bIns="45738" anchor="ctr"/>
          <a:lstStyle/>
          <a:p>
            <a:pPr algn="ctr" defTabSz="898884"/>
            <a:r>
              <a:rPr lang="en-US" altLang="ko-KR" dirty="0" smtClean="0">
                <a:solidFill>
                  <a:srgbClr val="8C8C8C"/>
                </a:solidFill>
                <a:latin typeface="Calibri" pitchFamily="34" charset="0"/>
              </a:rPr>
              <a:t>Team</a:t>
            </a:r>
            <a:r>
              <a:rPr lang="ko-KR" altLang="en-US" dirty="0">
                <a:solidFill>
                  <a:srgbClr val="8C8C8C"/>
                </a:solidFill>
                <a:latin typeface="Calibri" pitchFamily="34" charset="0"/>
              </a:rPr>
              <a:t> </a:t>
            </a:r>
            <a:r>
              <a:rPr lang="ko-KR" altLang="en-US" dirty="0" smtClean="0">
                <a:solidFill>
                  <a:srgbClr val="8C8C8C"/>
                </a:solidFill>
                <a:latin typeface="Calibri" pitchFamily="34" charset="0"/>
              </a:rPr>
              <a:t>친구</a:t>
            </a:r>
            <a:endParaRPr lang="en-US" altLang="ko-KR" dirty="0">
              <a:solidFill>
                <a:srgbClr val="8C8C8C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3210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>
            <a:spLocks noGrp="1"/>
          </p:cNvSpPr>
          <p:nvPr>
            <p:ph type="title"/>
          </p:nvPr>
        </p:nvSpPr>
        <p:spPr>
          <a:xfrm>
            <a:off x="539552" y="1052736"/>
            <a:ext cx="7886044" cy="132617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ko-KR" altLang="en-US" sz="5000" dirty="0" err="1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>커넥티드</a:t>
            </a:r>
            <a:r>
              <a:rPr lang="ko-KR" altLang="en-US" sz="5000" dirty="0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> 카</a:t>
            </a:r>
            <a:r>
              <a:rPr lang="en-US" altLang="ko-KR" sz="5000" dirty="0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/>
            </a:r>
            <a:br>
              <a:rPr lang="en-US" altLang="ko-KR" sz="5000" dirty="0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</a:br>
            <a:r>
              <a:rPr lang="en-US" altLang="ko-KR" sz="5000" dirty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>(</a:t>
            </a:r>
            <a:r>
              <a:rPr lang="en-US" altLang="ko-KR" sz="5000" dirty="0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>Connected Car)</a:t>
            </a:r>
            <a:endParaRPr lang="ko-KR" altLang="en-US" sz="5000" dirty="0">
              <a:solidFill>
                <a:srgbClr val="0C1726"/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9144000" cy="244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7" tIns="45738" rIns="91477" bIns="45738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634060"/>
            <a:ext cx="9144000" cy="223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7" tIns="45738" rIns="91477" bIns="45738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23323" y="3284984"/>
            <a:ext cx="7886044" cy="2304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ko-KR" altLang="en-US" sz="9800" dirty="0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>자동차와 </a:t>
            </a:r>
            <a:r>
              <a:rPr lang="en-US" altLang="ko-KR" sz="9800" dirty="0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>IT </a:t>
            </a:r>
            <a:r>
              <a:rPr lang="ko-KR" altLang="en-US" sz="9800" dirty="0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>기술을 융합하여</a:t>
            </a:r>
            <a:endParaRPr lang="en-US" altLang="ko-KR" sz="9800" dirty="0" smtClean="0">
              <a:solidFill>
                <a:srgbClr val="0C1726"/>
              </a:solidFill>
              <a:latin typeface="HY나무M" pitchFamily="18" charset="-127"/>
              <a:ea typeface="HY나무M" pitchFamily="18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9800" dirty="0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>인터넷 접속이 가능한 자동차</a:t>
            </a:r>
            <a:r>
              <a:rPr lang="en-US" altLang="ko-KR" sz="5000" dirty="0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>.</a:t>
            </a:r>
            <a:endParaRPr lang="ko-KR" altLang="en-US" sz="5000" dirty="0">
              <a:solidFill>
                <a:srgbClr val="0C1726"/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white">
          <a:xfrm>
            <a:off x="3028941" y="6356118"/>
            <a:ext cx="3086119" cy="36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77" tIns="45738" rIns="91477" bIns="45738" anchor="ctr"/>
          <a:lstStyle/>
          <a:p>
            <a:pPr algn="ctr" defTabSz="898884"/>
            <a:r>
              <a:rPr lang="en-US" altLang="ko-KR" dirty="0" smtClean="0">
                <a:solidFill>
                  <a:srgbClr val="8C8C8C"/>
                </a:solidFill>
                <a:latin typeface="Calibri" pitchFamily="34" charset="0"/>
              </a:rPr>
              <a:t>Team</a:t>
            </a:r>
            <a:r>
              <a:rPr lang="ko-KR" altLang="en-US" dirty="0">
                <a:solidFill>
                  <a:srgbClr val="8C8C8C"/>
                </a:solidFill>
                <a:latin typeface="Calibri" pitchFamily="34" charset="0"/>
              </a:rPr>
              <a:t> </a:t>
            </a:r>
            <a:r>
              <a:rPr lang="ko-KR" altLang="en-US" dirty="0" smtClean="0">
                <a:solidFill>
                  <a:srgbClr val="8C8C8C"/>
                </a:solidFill>
                <a:latin typeface="Calibri" pitchFamily="34" charset="0"/>
              </a:rPr>
              <a:t>친구</a:t>
            </a:r>
            <a:endParaRPr lang="en-US" altLang="ko-KR" dirty="0">
              <a:solidFill>
                <a:srgbClr val="8C8C8C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3210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>
            <a:spLocks noGrp="1"/>
          </p:cNvSpPr>
          <p:nvPr>
            <p:ph type="title"/>
          </p:nvPr>
        </p:nvSpPr>
        <p:spPr>
          <a:xfrm>
            <a:off x="426227" y="1022704"/>
            <a:ext cx="7886044" cy="132617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ko-KR" altLang="en-US" sz="5000" dirty="0" err="1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>커넥티드</a:t>
            </a:r>
            <a:r>
              <a:rPr lang="ko-KR" altLang="en-US" sz="5000" dirty="0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> 카 서비스</a:t>
            </a:r>
            <a:r>
              <a:rPr lang="en-US" altLang="ko-KR" sz="5000" dirty="0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>(Connected </a:t>
            </a:r>
            <a:r>
              <a:rPr lang="en-US" altLang="ko-KR" sz="5000" dirty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>Car </a:t>
            </a:r>
            <a:r>
              <a:rPr lang="en-US" altLang="ko-KR" sz="5000" dirty="0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>Service)</a:t>
            </a:r>
            <a:endParaRPr lang="ko-KR" altLang="en-US" sz="5000" dirty="0">
              <a:solidFill>
                <a:srgbClr val="0C1726"/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9144000" cy="244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7" tIns="45738" rIns="91477" bIns="45738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634060"/>
            <a:ext cx="9144000" cy="223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7" tIns="45738" rIns="91477" bIns="45738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67544" y="3284984"/>
            <a:ext cx="7886044" cy="2520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ko-KR" altLang="en-US" sz="5000" dirty="0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>동일한 목적지를 가진 자동차들이</a:t>
            </a:r>
            <a:endParaRPr lang="en-US" altLang="ko-KR" sz="5000" dirty="0" smtClean="0">
              <a:solidFill>
                <a:srgbClr val="0C1726"/>
              </a:solidFill>
              <a:latin typeface="HY나무M" pitchFamily="18" charset="-127"/>
              <a:ea typeface="HY나무M" pitchFamily="18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5000" dirty="0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>통신을 통해 연결되어 그룹을 형성</a:t>
            </a:r>
            <a:r>
              <a:rPr lang="en-US" altLang="ko-KR" sz="5000" dirty="0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>,</a:t>
            </a:r>
          </a:p>
          <a:p>
            <a:pPr>
              <a:lnSpc>
                <a:spcPct val="170000"/>
              </a:lnSpc>
            </a:pPr>
            <a:r>
              <a:rPr lang="ko-KR" altLang="en-US" sz="5000" dirty="0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>공동된 주행을 하는 것</a:t>
            </a:r>
            <a:r>
              <a:rPr lang="en-US" altLang="ko-KR" sz="5000" dirty="0" smtClean="0">
                <a:solidFill>
                  <a:srgbClr val="0C1726"/>
                </a:solidFill>
                <a:latin typeface="HY나무M" pitchFamily="18" charset="-127"/>
                <a:ea typeface="HY나무M" pitchFamily="18" charset="-127"/>
              </a:rPr>
              <a:t>.</a:t>
            </a:r>
            <a:endParaRPr lang="ko-KR" altLang="en-US" sz="5000" dirty="0">
              <a:solidFill>
                <a:srgbClr val="0C1726"/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white">
          <a:xfrm>
            <a:off x="3028941" y="6356118"/>
            <a:ext cx="3086119" cy="36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77" tIns="45738" rIns="91477" bIns="45738" anchor="ctr"/>
          <a:lstStyle/>
          <a:p>
            <a:pPr algn="ctr" defTabSz="898884"/>
            <a:r>
              <a:rPr lang="en-US" altLang="ko-KR" dirty="0" smtClean="0">
                <a:solidFill>
                  <a:srgbClr val="8C8C8C"/>
                </a:solidFill>
                <a:latin typeface="Calibri" pitchFamily="34" charset="0"/>
              </a:rPr>
              <a:t>Team</a:t>
            </a:r>
            <a:r>
              <a:rPr lang="ko-KR" altLang="en-US" dirty="0">
                <a:solidFill>
                  <a:srgbClr val="8C8C8C"/>
                </a:solidFill>
                <a:latin typeface="Calibri" pitchFamily="34" charset="0"/>
              </a:rPr>
              <a:t> </a:t>
            </a:r>
            <a:r>
              <a:rPr lang="ko-KR" altLang="en-US" dirty="0" smtClean="0">
                <a:solidFill>
                  <a:srgbClr val="8C8C8C"/>
                </a:solidFill>
                <a:latin typeface="Calibri" pitchFamily="34" charset="0"/>
              </a:rPr>
              <a:t>친구</a:t>
            </a:r>
            <a:endParaRPr lang="en-US" altLang="ko-KR" dirty="0">
              <a:solidFill>
                <a:srgbClr val="8C8C8C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63422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" b="545"/>
          <a:stretch>
            <a:fillRect/>
          </a:stretch>
        </p:blipFill>
        <p:spPr bwMode="auto">
          <a:xfrm>
            <a:off x="1186481" y="619413"/>
            <a:ext cx="6670974" cy="572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6634060"/>
            <a:ext cx="9144000" cy="223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7" tIns="45738" rIns="91477" bIns="45738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white">
          <a:xfrm>
            <a:off x="3028941" y="6356118"/>
            <a:ext cx="3086119" cy="36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77" tIns="45738" rIns="91477" bIns="45738" anchor="ctr"/>
          <a:lstStyle/>
          <a:p>
            <a:pPr algn="ctr" defTabSz="898884"/>
            <a:r>
              <a:rPr lang="en-US" altLang="ko-KR" dirty="0" smtClean="0">
                <a:solidFill>
                  <a:srgbClr val="8C8C8C"/>
                </a:solidFill>
                <a:latin typeface="Calibri" pitchFamily="34" charset="0"/>
              </a:rPr>
              <a:t>Team</a:t>
            </a:r>
            <a:r>
              <a:rPr lang="ko-KR" altLang="en-US" dirty="0">
                <a:solidFill>
                  <a:srgbClr val="8C8C8C"/>
                </a:solidFill>
                <a:latin typeface="Calibri" pitchFamily="34" charset="0"/>
              </a:rPr>
              <a:t> </a:t>
            </a:r>
            <a:r>
              <a:rPr lang="ko-KR" altLang="en-US" dirty="0" smtClean="0">
                <a:solidFill>
                  <a:srgbClr val="8C8C8C"/>
                </a:solidFill>
                <a:latin typeface="Calibri" pitchFamily="34" charset="0"/>
              </a:rPr>
              <a:t>친구</a:t>
            </a:r>
            <a:endParaRPr lang="en-US" altLang="ko-KR" dirty="0">
              <a:solidFill>
                <a:srgbClr val="8C8C8C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45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382</Words>
  <Application>Microsoft Office PowerPoint</Application>
  <PresentationFormat>화면 슬라이드 쇼(4:3)</PresentationFormat>
  <Paragraphs>103</Paragraphs>
  <Slides>17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PowerPoint 프레젠테이션</vt:lpstr>
      <vt:lpstr>PowerPoint 프레젠테이션</vt:lpstr>
      <vt:lpstr>목차</vt:lpstr>
      <vt:lpstr>팀원 소개 및 역할</vt:lpstr>
      <vt:lpstr>PowerPoint 프레젠테이션</vt:lpstr>
      <vt:lpstr>커넥티드 카 서비스의 신뢰성 및 지속성 향상을 위한 그룹 리더 재설정 기법</vt:lpstr>
      <vt:lpstr>커넥티드 카 (Connected Car)</vt:lpstr>
      <vt:lpstr>커넥티드 카 서비스(Connected Car Service)</vt:lpstr>
      <vt:lpstr>PowerPoint 프레젠테이션</vt:lpstr>
      <vt:lpstr>PowerPoint 프레젠테이션</vt:lpstr>
      <vt:lpstr>PowerPoint 프레젠테이션</vt:lpstr>
      <vt:lpstr>1. 돌발적인 리더 변경의 필요성 판정 기능</vt:lpstr>
      <vt:lpstr>2. 새로운 커넥티드 카 그룹 Leader 선정 기능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23</cp:revision>
  <dcterms:created xsi:type="dcterms:W3CDTF">2016-09-08T06:41:38Z</dcterms:created>
  <dcterms:modified xsi:type="dcterms:W3CDTF">2016-09-09T08:05:58Z</dcterms:modified>
</cp:coreProperties>
</file>